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4"/>
    <p:sldMasterId id="2147483772" r:id="rId15"/>
  </p:sldMasterIdLst>
  <p:notesMasterIdLst>
    <p:notesMasterId r:id="rId29"/>
  </p:notesMasterIdLst>
  <p:handoutMasterIdLst>
    <p:handoutMasterId r:id="rId30"/>
  </p:handoutMasterIdLst>
  <p:sldIdLst>
    <p:sldId id="282" r:id="rId16"/>
    <p:sldId id="284" r:id="rId17"/>
    <p:sldId id="297" r:id="rId18"/>
    <p:sldId id="286" r:id="rId19"/>
    <p:sldId id="287" r:id="rId20"/>
    <p:sldId id="304" r:id="rId21"/>
    <p:sldId id="303" r:id="rId22"/>
    <p:sldId id="260" r:id="rId23"/>
    <p:sldId id="261" r:id="rId24"/>
    <p:sldId id="270" r:id="rId25"/>
    <p:sldId id="263" r:id="rId26"/>
    <p:sldId id="264" r:id="rId27"/>
    <p:sldId id="265" r:id="rId28"/>
  </p:sldIdLst>
  <p:sldSz cx="10287000" cy="6858000" type="35mm"/>
  <p:notesSz cx="6808788" cy="99409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51DD35E-4E9B-6FB6-9D05-419E93709FBA}" name="DELUCA, Sophia" initials="DS" userId="S::DelucaS@unaids.org::a67e716f-1f2e-42e5-95c6-3523c3792809" providerId="AD"/>
  <p188:author id="{898A88F9-D00E-6246-8CD0-1C850C934513}" name="Liana Moro" initials="LM" userId="Liana Moro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DE1"/>
    <a:srgbClr val="1CB2BB"/>
    <a:srgbClr val="00A99A"/>
    <a:srgbClr val="B9B9B9"/>
    <a:srgbClr val="E3F1F1"/>
    <a:srgbClr val="FF0000"/>
    <a:srgbClr val="DC313A"/>
    <a:srgbClr val="009FE2"/>
    <a:srgbClr val="E5F4FD"/>
    <a:srgbClr val="C2E5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B93385-8533-404E-96ED-E26A964EA272}" v="1" dt="2024-07-08T14:49:15.752"/>
    <p1510:client id="{6B29F839-1C04-4EA1-A0B2-EEE126D5AA82}" v="72" dt="2024-07-08T14:19:34.660"/>
    <p1510:client id="{7F556B49-1E41-D3DF-94F2-1EF3392E4AE6}" v="8" dt="2024-07-08T07:25:22.7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912" y="96"/>
      </p:cViewPr>
      <p:guideLst>
        <p:guide orient="horz" pos="2160"/>
        <p:guide pos="32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9" d="100"/>
          <a:sy n="79" d="100"/>
        </p:scale>
        <p:origin x="403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customXml" Target="../customXml/item13.xml"/><Relationship Id="rId18" Type="http://schemas.openxmlformats.org/officeDocument/2006/relationships/slide" Target="slides/slide3.xml"/><Relationship Id="rId26" Type="http://schemas.openxmlformats.org/officeDocument/2006/relationships/slide" Target="slides/slide11.xml"/><Relationship Id="rId3" Type="http://schemas.openxmlformats.org/officeDocument/2006/relationships/customXml" Target="../customXml/item3.xml"/><Relationship Id="rId21" Type="http://schemas.openxmlformats.org/officeDocument/2006/relationships/slide" Target="slides/slide6.xml"/><Relationship Id="rId34" Type="http://schemas.openxmlformats.org/officeDocument/2006/relationships/tableStyles" Target="tableStyles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slide" Target="slides/slide2.xml"/><Relationship Id="rId25" Type="http://schemas.openxmlformats.org/officeDocument/2006/relationships/slide" Target="slides/slide10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.xml"/><Relationship Id="rId20" Type="http://schemas.openxmlformats.org/officeDocument/2006/relationships/slide" Target="slides/slide5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slide" Target="slides/slide9.xml"/><Relationship Id="rId32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openxmlformats.org/officeDocument/2006/relationships/slideMaster" Target="slideMasters/slideMaster2.xml"/><Relationship Id="rId23" Type="http://schemas.openxmlformats.org/officeDocument/2006/relationships/slide" Target="slides/slide8.xml"/><Relationship Id="rId28" Type="http://schemas.openxmlformats.org/officeDocument/2006/relationships/slide" Target="slides/slide13.xml"/><Relationship Id="rId36" Type="http://schemas.microsoft.com/office/2018/10/relationships/authors" Target="authors.xml"/><Relationship Id="rId10" Type="http://schemas.openxmlformats.org/officeDocument/2006/relationships/customXml" Target="../customXml/item10.xml"/><Relationship Id="rId19" Type="http://schemas.openxmlformats.org/officeDocument/2006/relationships/slide" Target="slides/slide4.xml"/><Relationship Id="rId31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slideMaster" Target="slideMasters/slideMaster1.xml"/><Relationship Id="rId22" Type="http://schemas.openxmlformats.org/officeDocument/2006/relationships/slide" Target="slides/slide7.xml"/><Relationship Id="rId27" Type="http://schemas.openxmlformats.org/officeDocument/2006/relationships/slide" Target="slides/slide12.xml"/><Relationship Id="rId30" Type="http://schemas.openxmlformats.org/officeDocument/2006/relationships/handoutMaster" Target="handoutMasters/handoutMaster1.xml"/><Relationship Id="rId35" Type="http://schemas.microsoft.com/office/2015/10/relationships/revisionInfo" Target="revisionInfo.xml"/><Relationship Id="rId8" Type="http://schemas.openxmlformats.org/officeDocument/2006/relationships/customXml" Target="../customXml/item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https://unaids.sharepoint.com/sites/FSDFI/PROSIE/DFI-Publications/2024%20Global%20Report/4.%20Figures%20&amp;%20data/Sandrine/d.%20Sandrine_ToDesign/A1.01&amp;A1.02_NI%20&amp;%20AD,%20global,%201990-2023,%20and%202025%20target_EDITED_CH_04June2024_MM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Data!$B$9</c:f>
              <c:strCache>
                <c:ptCount val="1"/>
                <c:pt idx="0">
                  <c:v>New HIV infections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Data!$C$8:$AL$8</c:f>
              <c:strCache>
                <c:ptCount val="36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</c:strCache>
            </c:strRef>
          </c:cat>
          <c:val>
            <c:numRef>
              <c:f>Data!$C$9:$AL$9</c:f>
              <c:numCache>
                <c:formatCode>General</c:formatCode>
                <c:ptCount val="36"/>
                <c:pt idx="0">
                  <c:v>2504599.5779300001</c:v>
                </c:pt>
                <c:pt idx="1">
                  <c:v>2769202.98281</c:v>
                </c:pt>
                <c:pt idx="2">
                  <c:v>2940084.4160799999</c:v>
                </c:pt>
                <c:pt idx="3">
                  <c:v>3049105.0173399998</c:v>
                </c:pt>
                <c:pt idx="4">
                  <c:v>3232794.8676800001</c:v>
                </c:pt>
                <c:pt idx="5">
                  <c:v>3281989.2864999999</c:v>
                </c:pt>
                <c:pt idx="6">
                  <c:v>3277806.69527</c:v>
                </c:pt>
                <c:pt idx="7">
                  <c:v>3182065.2145699998</c:v>
                </c:pt>
                <c:pt idx="8">
                  <c:v>3035802.20579</c:v>
                </c:pt>
                <c:pt idx="9">
                  <c:v>2929875.2146200002</c:v>
                </c:pt>
                <c:pt idx="10">
                  <c:v>2839100.2155200001</c:v>
                </c:pt>
                <c:pt idx="11">
                  <c:v>2758172.1176100001</c:v>
                </c:pt>
                <c:pt idx="12">
                  <c:v>2685570.06091</c:v>
                </c:pt>
                <c:pt idx="13">
                  <c:v>2608123.1899100002</c:v>
                </c:pt>
                <c:pt idx="14">
                  <c:v>2560971.4919799999</c:v>
                </c:pt>
                <c:pt idx="15">
                  <c:v>2490761.0783199999</c:v>
                </c:pt>
                <c:pt idx="16">
                  <c:v>2419942.71905</c:v>
                </c:pt>
                <c:pt idx="17">
                  <c:v>2339167.1905399999</c:v>
                </c:pt>
                <c:pt idx="18">
                  <c:v>2268102.43297</c:v>
                </c:pt>
                <c:pt idx="19">
                  <c:v>2197229.87678</c:v>
                </c:pt>
                <c:pt idx="20">
                  <c:v>2141092.4353800002</c:v>
                </c:pt>
                <c:pt idx="21">
                  <c:v>2067869.6020899999</c:v>
                </c:pt>
                <c:pt idx="22">
                  <c:v>1999253.36338</c:v>
                </c:pt>
                <c:pt idx="23">
                  <c:v>1933067.3018400001</c:v>
                </c:pt>
                <c:pt idx="24">
                  <c:v>1869822.7810500001</c:v>
                </c:pt>
                <c:pt idx="25">
                  <c:v>1815530.31357</c:v>
                </c:pt>
                <c:pt idx="26">
                  <c:v>1758183.24502</c:v>
                </c:pt>
                <c:pt idx="27">
                  <c:v>1678292.7258200001</c:v>
                </c:pt>
                <c:pt idx="28">
                  <c:v>1617151.8242599999</c:v>
                </c:pt>
                <c:pt idx="29">
                  <c:v>1548120.2346900001</c:v>
                </c:pt>
                <c:pt idx="30">
                  <c:v>1482399.49777</c:v>
                </c:pt>
                <c:pt idx="31">
                  <c:v>1429720.9040600001</c:v>
                </c:pt>
                <c:pt idx="32">
                  <c:v>1356605.6709400001</c:v>
                </c:pt>
                <c:pt idx="33">
                  <c:v>1297715.95481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317-4796-8FBF-CFA8B93C419A}"/>
            </c:ext>
          </c:extLst>
        </c:ser>
        <c:ser>
          <c:idx val="1"/>
          <c:order val="1"/>
          <c:tx>
            <c:strRef>
              <c:f>Data!$B$10</c:f>
              <c:strCache>
                <c:ptCount val="1"/>
                <c:pt idx="0">
                  <c:v>N- New HIV infections Male+Female; Lower bound</c:v>
                </c:pt>
              </c:strCache>
            </c:strRef>
          </c:tx>
          <c:spPr>
            <a:ln w="28575" cap="rnd">
              <a:solidFill>
                <a:srgbClr val="A5A5A5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Data!$C$8:$AL$8</c:f>
              <c:strCache>
                <c:ptCount val="36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</c:strCache>
            </c:strRef>
          </c:cat>
          <c:val>
            <c:numRef>
              <c:f>Data!$C$10:$AL$10</c:f>
              <c:numCache>
                <c:formatCode>General</c:formatCode>
                <c:ptCount val="36"/>
                <c:pt idx="0">
                  <c:v>2019474.925</c:v>
                </c:pt>
                <c:pt idx="1">
                  <c:v>2232825.9619999998</c:v>
                </c:pt>
                <c:pt idx="2">
                  <c:v>2370609.2149999999</c:v>
                </c:pt>
                <c:pt idx="3">
                  <c:v>2458513.3160000001</c:v>
                </c:pt>
                <c:pt idx="4">
                  <c:v>2606623.0890000002</c:v>
                </c:pt>
                <c:pt idx="5">
                  <c:v>2646288.7940000002</c:v>
                </c:pt>
                <c:pt idx="6">
                  <c:v>2642916.9780000001</c:v>
                </c:pt>
                <c:pt idx="7">
                  <c:v>2565719.5869999998</c:v>
                </c:pt>
                <c:pt idx="8">
                  <c:v>2447787.3309999998</c:v>
                </c:pt>
                <c:pt idx="9">
                  <c:v>2362377.3360000001</c:v>
                </c:pt>
                <c:pt idx="10">
                  <c:v>2289185.145</c:v>
                </c:pt>
                <c:pt idx="11">
                  <c:v>2223935.2579999999</c:v>
                </c:pt>
                <c:pt idx="12">
                  <c:v>2165395.4219999998</c:v>
                </c:pt>
                <c:pt idx="13">
                  <c:v>2102951.1150000002</c:v>
                </c:pt>
                <c:pt idx="14">
                  <c:v>2064932.5220000001</c:v>
                </c:pt>
                <c:pt idx="15">
                  <c:v>2008322.554</c:v>
                </c:pt>
                <c:pt idx="16">
                  <c:v>1951221.419</c:v>
                </c:pt>
                <c:pt idx="17">
                  <c:v>1886092.3740000001</c:v>
                </c:pt>
                <c:pt idx="18">
                  <c:v>1828793.227</c:v>
                </c:pt>
                <c:pt idx="19">
                  <c:v>1771648.291</c:v>
                </c:pt>
                <c:pt idx="20">
                  <c:v>1726386.2209999999</c:v>
                </c:pt>
                <c:pt idx="21">
                  <c:v>1667344.3219999999</c:v>
                </c:pt>
                <c:pt idx="22">
                  <c:v>1612021.0589999999</c:v>
                </c:pt>
                <c:pt idx="23">
                  <c:v>1558660.017</c:v>
                </c:pt>
                <c:pt idx="24">
                  <c:v>1507668.1129999999</c:v>
                </c:pt>
                <c:pt idx="25">
                  <c:v>1463890.959</c:v>
                </c:pt>
                <c:pt idx="26">
                  <c:v>1417651.9080000001</c:v>
                </c:pt>
                <c:pt idx="27">
                  <c:v>1353237.9509999999</c:v>
                </c:pt>
                <c:pt idx="28">
                  <c:v>1303939.477</c:v>
                </c:pt>
                <c:pt idx="29">
                  <c:v>1248277.547</c:v>
                </c:pt>
                <c:pt idx="30">
                  <c:v>1195286.183</c:v>
                </c:pt>
                <c:pt idx="31">
                  <c:v>1152810.2760000001</c:v>
                </c:pt>
                <c:pt idx="32">
                  <c:v>1093852.6939999999</c:v>
                </c:pt>
                <c:pt idx="33">
                  <c:v>1046365.002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317-4796-8FBF-CFA8B93C419A}"/>
            </c:ext>
          </c:extLst>
        </c:ser>
        <c:ser>
          <c:idx val="2"/>
          <c:order val="2"/>
          <c:tx>
            <c:strRef>
              <c:f>Data!$B$11</c:f>
              <c:strCache>
                <c:ptCount val="1"/>
                <c:pt idx="0">
                  <c:v>N- New HIV infections Male+Female; Upper bound</c:v>
                </c:pt>
              </c:strCache>
            </c:strRef>
          </c:tx>
          <c:spPr>
            <a:ln w="28575" cap="rnd">
              <a:solidFill>
                <a:schemeClr val="accent3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Data!$C$8:$AL$8</c:f>
              <c:strCache>
                <c:ptCount val="36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</c:strCache>
            </c:strRef>
          </c:cat>
          <c:val>
            <c:numRef>
              <c:f>Data!$C$11:$AL$11</c:f>
              <c:numCache>
                <c:formatCode>General</c:formatCode>
                <c:ptCount val="36"/>
                <c:pt idx="0">
                  <c:v>3194392.1540000001</c:v>
                </c:pt>
                <c:pt idx="1">
                  <c:v>3531869.42</c:v>
                </c:pt>
                <c:pt idx="2">
                  <c:v>3749814.0630000001</c:v>
                </c:pt>
                <c:pt idx="3">
                  <c:v>3888860.1910000001</c:v>
                </c:pt>
                <c:pt idx="4">
                  <c:v>4123139.2570000002</c:v>
                </c:pt>
                <c:pt idx="5">
                  <c:v>4185882.2080000001</c:v>
                </c:pt>
                <c:pt idx="6">
                  <c:v>4180548.6910000001</c:v>
                </c:pt>
                <c:pt idx="7">
                  <c:v>4058438.3659999999</c:v>
                </c:pt>
                <c:pt idx="8">
                  <c:v>3871893.9</c:v>
                </c:pt>
                <c:pt idx="9">
                  <c:v>3736792.932</c:v>
                </c:pt>
                <c:pt idx="10">
                  <c:v>3621018.0049999999</c:v>
                </c:pt>
                <c:pt idx="11">
                  <c:v>3517806.1630000002</c:v>
                </c:pt>
                <c:pt idx="12">
                  <c:v>3425208.2349999999</c:v>
                </c:pt>
                <c:pt idx="13">
                  <c:v>3326434.2409999999</c:v>
                </c:pt>
                <c:pt idx="14">
                  <c:v>3266296.6809999999</c:v>
                </c:pt>
                <c:pt idx="15">
                  <c:v>3176751.406</c:v>
                </c:pt>
                <c:pt idx="16">
                  <c:v>3086429.2069999999</c:v>
                </c:pt>
                <c:pt idx="17">
                  <c:v>2983408.5120000001</c:v>
                </c:pt>
                <c:pt idx="18">
                  <c:v>2892773.0970000001</c:v>
                </c:pt>
                <c:pt idx="19">
                  <c:v>2802381.6129999999</c:v>
                </c:pt>
                <c:pt idx="20">
                  <c:v>2730786.3679999998</c:v>
                </c:pt>
                <c:pt idx="21">
                  <c:v>2637394.281</c:v>
                </c:pt>
                <c:pt idx="22">
                  <c:v>2549884.3080000002</c:v>
                </c:pt>
                <c:pt idx="23">
                  <c:v>2465478.162</c:v>
                </c:pt>
                <c:pt idx="24">
                  <c:v>2384819.5040000002</c:v>
                </c:pt>
                <c:pt idx="25">
                  <c:v>2315573.09</c:v>
                </c:pt>
                <c:pt idx="26">
                  <c:v>2242432.463</c:v>
                </c:pt>
                <c:pt idx="27">
                  <c:v>2140542.89</c:v>
                </c:pt>
                <c:pt idx="28">
                  <c:v>2062562.888</c:v>
                </c:pt>
                <c:pt idx="29">
                  <c:v>1974517.213</c:v>
                </c:pt>
                <c:pt idx="30">
                  <c:v>1890695.8230000001</c:v>
                </c:pt>
                <c:pt idx="31">
                  <c:v>1823507.713</c:v>
                </c:pt>
                <c:pt idx="32">
                  <c:v>1730248.996</c:v>
                </c:pt>
                <c:pt idx="33">
                  <c:v>1655133.2779999999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317-4796-8FBF-CFA8B93C41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74631247"/>
        <c:axId val="574622127"/>
      </c:lineChart>
      <c:scatterChart>
        <c:scatterStyle val="lineMarker"/>
        <c:varyColors val="0"/>
        <c:ser>
          <c:idx val="3"/>
          <c:order val="3"/>
          <c:tx>
            <c:v>2025 target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Pt>
            <c:idx val="35"/>
            <c:marker>
              <c:symbol val="circle"/>
              <c:size val="5"/>
              <c:spPr>
                <a:solidFill>
                  <a:schemeClr val="accent4"/>
                </a:solidFill>
                <a:ln w="22225">
                  <a:solidFill>
                    <a:schemeClr val="accent4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9317-4796-8FBF-CFA8B93C419A}"/>
              </c:ext>
            </c:extLst>
          </c:dPt>
          <c:yVal>
            <c:numRef>
              <c:f>Data!$C$12:$AL$12</c:f>
              <c:numCache>
                <c:formatCode>General</c:formatCode>
                <c:ptCount val="36"/>
                <c:pt idx="35">
                  <c:v>370000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9317-4796-8FBF-CFA8B93C41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74631247"/>
        <c:axId val="574622127"/>
      </c:scatterChart>
      <c:catAx>
        <c:axId val="5746312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4622127"/>
        <c:crosses val="autoZero"/>
        <c:auto val="1"/>
        <c:lblAlgn val="ctr"/>
        <c:lblOffset val="100"/>
        <c:tickLblSkip val="5"/>
        <c:noMultiLvlLbl val="0"/>
      </c:catAx>
      <c:valAx>
        <c:axId val="574622127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CA"/>
                  <a:t>Number of new HIV infections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\ ###\ ###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46312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C2C8260-4983-F550-BAD0-1ACDD74DBCA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9E01A9-5CC2-DB86-2E0F-08C9494E62B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90BEB1-970C-4B4B-B0D1-D6AA12801830}" type="datetimeFigureOut">
              <a:rPr lang="en-US" smtClean="0"/>
              <a:t>19/07/2024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44FE11-EBE5-DC8E-F09D-51FD4BCF590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245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4136B6-892F-4DF7-3D55-575E0BF0BFE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245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EED1F6-8AFE-48D2-A32E-5CA11B6DF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7960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DC142D-4652-4010-A738-31F642784F92}" type="datetimeFigureOut">
              <a:rPr lang="en-US" smtClean="0"/>
              <a:t>19/07/2024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09600" y="746125"/>
            <a:ext cx="55895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6712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245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05FE2-EDE9-49F5-A20A-547CEF403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8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705FE2-EDE9-49F5-A20A-547CEF40302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599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B705FE2-EDE9-49F5-A20A-547CEF40302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9785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B705FE2-EDE9-49F5-A20A-547CEF40302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9615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B705FE2-EDE9-49F5-A20A-547CEF40302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6518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705FE2-EDE9-49F5-A20A-547CEF40302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420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5225"/>
            <a:ext cx="24003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14725" y="6245225"/>
            <a:ext cx="325755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980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5225"/>
            <a:ext cx="24003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14725" y="6245225"/>
            <a:ext cx="325755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811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5225"/>
            <a:ext cx="24003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14725" y="6245225"/>
            <a:ext cx="325755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1895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5225"/>
            <a:ext cx="24003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14725" y="6245225"/>
            <a:ext cx="325755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122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4">
            <a:extLst>
              <a:ext uri="{FF2B5EF4-FFF2-40B4-BE49-F238E27FC236}">
                <a16:creationId xmlns:a16="http://schemas.microsoft.com/office/drawing/2014/main" id="{5E842C59-4AD7-4D58-9923-AF86475358F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6111" y="6263640"/>
            <a:ext cx="1237869" cy="232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4">
            <a:extLst>
              <a:ext uri="{FF2B5EF4-FFF2-40B4-BE49-F238E27FC236}">
                <a16:creationId xmlns:a16="http://schemas.microsoft.com/office/drawing/2014/main" id="{5E842C59-4AD7-4D58-9923-AF86475358F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6111" y="6263640"/>
            <a:ext cx="1237869" cy="232100"/>
          </a:xfrm>
          <a:prstGeom prst="rect">
            <a:avLst/>
          </a:prstGeom>
        </p:spPr>
      </p:pic>
      <p:pic>
        <p:nvPicPr>
          <p:cNvPr id="4" name="Picture 3" descr="A drawing of a person&#10;&#10;Description automatically generated">
            <a:extLst>
              <a:ext uri="{FF2B5EF4-FFF2-40B4-BE49-F238E27FC236}">
                <a16:creationId xmlns:a16="http://schemas.microsoft.com/office/drawing/2014/main" id="{CE74BF52-AFDA-4F9E-8B8A-625565EFB97F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6263640"/>
            <a:ext cx="1540764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482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B2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534988" y="404813"/>
            <a:ext cx="4536504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b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uLnTx/>
                <a:uFillTx/>
                <a:latin typeface="Arial" charset="0"/>
                <a:ea typeface="ＭＳ Ｐゴシック" pitchFamily="34" charset="-128"/>
                <a:cs typeface="Arial" charset="0"/>
              </a:rPr>
              <a:t>July 2024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uLnTx/>
                <a:uFillTx/>
                <a:latin typeface="Arial" charset="0"/>
                <a:ea typeface="ＭＳ Ｐゴシック" pitchFamily="34" charset="-128"/>
                <a:cs typeface="Arial" charset="0"/>
              </a:rPr>
              <a:t>Core epidemiology slides</a:t>
            </a:r>
            <a:endParaRPr kumimoji="0" lang="en-US" altLang="en-US" sz="28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uLnTx/>
              <a:uFillTx/>
              <a:latin typeface="Arial" charset="0"/>
              <a:ea typeface="ＭＳ Ｐゴシック" pitchFamily="34" charset="-128"/>
              <a:cs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B3D4F6B-C5DC-489D-A44F-41BC210D7994}"/>
              </a:ext>
            </a:extLst>
          </p:cNvPr>
          <p:cNvGrpSpPr/>
          <p:nvPr/>
        </p:nvGrpSpPr>
        <p:grpSpPr>
          <a:xfrm>
            <a:off x="606425" y="730250"/>
            <a:ext cx="9585325" cy="5134113"/>
            <a:chOff x="606425" y="730250"/>
            <a:chExt cx="9585325" cy="5134113"/>
          </a:xfrm>
        </p:grpSpPr>
        <p:sp>
          <p:nvSpPr>
            <p:cNvPr id="12299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100" b="1">
                  <a:latin typeface="Arial Bold" panose="020B0704020202020204" pitchFamily="34" charset="0"/>
                  <a:cs typeface="Arial Bold" panose="020B0704020202020204" pitchFamily="34" charset="0"/>
                </a:rPr>
                <a:t>Estimated adult and child deaths from AIDS </a:t>
              </a:r>
              <a:r>
                <a:rPr lang="en-US" altLang="en-US" sz="2200" b="1">
                  <a:solidFill>
                    <a:srgbClr val="00A99A"/>
                  </a:solidFill>
                  <a:latin typeface="Arial"/>
                  <a:sym typeface="Webdings" pitchFamily="18" charset="2"/>
                </a:rPr>
                <a:t></a:t>
              </a:r>
              <a:r>
                <a:rPr lang="en-US" altLang="en-US" sz="2100" b="1">
                  <a:latin typeface="Arial Bold" panose="020B0704020202020204" pitchFamily="34" charset="0"/>
                  <a:cs typeface="Arial Bold" panose="020B0704020202020204" pitchFamily="34" charset="0"/>
                </a:rPr>
                <a:t> 2023 </a:t>
              </a: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05D7F0D4-050B-4FBC-BAA5-E9C1A55B48D0}"/>
                </a:ext>
              </a:extLst>
            </p:cNvPr>
            <p:cNvGrpSpPr/>
            <p:nvPr/>
          </p:nvGrpSpPr>
          <p:grpSpPr>
            <a:xfrm>
              <a:off x="1246894" y="1440000"/>
              <a:ext cx="8029861" cy="4424363"/>
              <a:chOff x="1246894" y="1504950"/>
              <a:chExt cx="8029861" cy="4424363"/>
            </a:xfrm>
          </p:grpSpPr>
          <p:pic>
            <p:nvPicPr>
              <p:cNvPr id="15" name="Picture 1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2291" name="Rectangle 38"/>
              <p:cNvSpPr>
                <a:spLocks noChangeArrowheads="1"/>
              </p:cNvSpPr>
              <p:nvPr/>
            </p:nvSpPr>
            <p:spPr bwMode="auto">
              <a:xfrm>
                <a:off x="1555750" y="5529263"/>
                <a:ext cx="7418388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4184" tIns="47092" rIns="94184" bIns="47092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/>
                <a:r>
                  <a:rPr lang="en-US" altLang="en-US" sz="2000" b="1">
                    <a:latin typeface="Arial Bold" panose="020B0704020202020204" pitchFamily="34" charset="0"/>
                    <a:cs typeface="Arial Bold" panose="020B0704020202020204" pitchFamily="34" charset="0"/>
                  </a:rPr>
                  <a:t>Total: 630 000 </a:t>
                </a:r>
                <a:r>
                  <a:rPr lang="en-US" altLang="en-US">
                    <a:solidFill>
                      <a:srgbClr val="4D4D4D"/>
                    </a:solidFill>
                  </a:rPr>
                  <a:t>[500 000–820 000]</a:t>
                </a:r>
              </a:p>
            </p:txBody>
          </p:sp>
          <p:sp>
            <p:nvSpPr>
              <p:cNvPr id="12292" name="Rectangle 27"/>
              <p:cNvSpPr>
                <a:spLocks noChangeArrowheads="1"/>
              </p:cNvSpPr>
              <p:nvPr/>
            </p:nvSpPr>
            <p:spPr bwMode="auto">
              <a:xfrm>
                <a:off x="4251325" y="3084521"/>
                <a:ext cx="2278063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Middle East and North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6200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[4100–9400]</a:t>
                </a:r>
              </a:p>
            </p:txBody>
          </p:sp>
          <p:sp>
            <p:nvSpPr>
              <p:cNvPr id="12293" name="Rectangle 28"/>
              <p:cNvSpPr>
                <a:spLocks noChangeArrowheads="1"/>
              </p:cNvSpPr>
              <p:nvPr/>
            </p:nvSpPr>
            <p:spPr bwMode="auto">
              <a:xfrm>
                <a:off x="3828088" y="3586168"/>
                <a:ext cx="1947862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Western and central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/>
                  <a:t>130 000</a:t>
                </a:r>
                <a:endParaRPr lang="en-US" altLang="en-US" sz="1400" b="1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[100 000–170 000]</a:t>
                </a:r>
              </a:p>
            </p:txBody>
          </p:sp>
          <p:sp>
            <p:nvSpPr>
              <p:cNvPr id="12294" name="Rectangle 29"/>
              <p:cNvSpPr>
                <a:spLocks noChangeArrowheads="1"/>
              </p:cNvSpPr>
              <p:nvPr/>
            </p:nvSpPr>
            <p:spPr bwMode="auto">
              <a:xfrm>
                <a:off x="5800346" y="1997050"/>
                <a:ext cx="1739900" cy="569387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Eastern Europe </a:t>
                </a:r>
                <a:br>
                  <a:rPr lang="en-US" altLang="en-US" sz="1200" b="1"/>
                </a:br>
                <a:r>
                  <a:rPr lang="en-US" altLang="en-US" sz="1200" b="1"/>
                  <a:t>and central Asia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44 000 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[35 000–54 000]</a:t>
                </a:r>
              </a:p>
            </p:txBody>
          </p:sp>
          <p:sp>
            <p:nvSpPr>
              <p:cNvPr id="12295" name="Rectangle 30"/>
              <p:cNvSpPr>
                <a:spLocks noChangeArrowheads="1"/>
              </p:cNvSpPr>
              <p:nvPr/>
            </p:nvSpPr>
            <p:spPr bwMode="auto">
              <a:xfrm>
                <a:off x="6765546" y="3842463"/>
                <a:ext cx="2197100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Asia and the Pacific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150 000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[110 000–200 000]</a:t>
                </a:r>
              </a:p>
            </p:txBody>
          </p:sp>
          <p:sp>
            <p:nvSpPr>
              <p:cNvPr id="12296" name="Rectangle 32"/>
              <p:cNvSpPr>
                <a:spLocks noChangeArrowheads="1"/>
              </p:cNvSpPr>
              <p:nvPr/>
            </p:nvSpPr>
            <p:spPr bwMode="auto">
              <a:xfrm>
                <a:off x="1327150" y="2276475"/>
                <a:ext cx="369887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North America and western and central Europe</a:t>
                </a:r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13 000 </a:t>
                </a:r>
              </a:p>
              <a:p>
                <a:pPr algn="ctr" eaLnBrk="1" hangingPunct="1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[9400–17 000]</a:t>
                </a:r>
              </a:p>
            </p:txBody>
          </p:sp>
          <p:sp>
            <p:nvSpPr>
              <p:cNvPr id="12298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Eastern and southern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/>
                  <a:t>260 000</a:t>
                </a:r>
                <a:endParaRPr lang="en-US" altLang="en-US" sz="1400" b="1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[210 000–330 000]</a:t>
                </a:r>
              </a:p>
            </p:txBody>
          </p:sp>
          <p:sp>
            <p:nvSpPr>
              <p:cNvPr id="12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Latin America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/>
                  <a:t>30 000</a:t>
                </a:r>
                <a:endParaRPr lang="en-US" altLang="en-US" sz="1400" b="1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[27 000–42 000]</a:t>
                </a:r>
              </a:p>
            </p:txBody>
          </p:sp>
          <p:sp>
            <p:nvSpPr>
              <p:cNvPr id="13" name="Rectangle 33"/>
              <p:cNvSpPr>
                <a:spLocks noChangeArrowheads="1"/>
              </p:cNvSpPr>
              <p:nvPr/>
            </p:nvSpPr>
            <p:spPr bwMode="auto">
              <a:xfrm>
                <a:off x="2119164" y="3140968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Caribbean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5100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[3500–7400]</a:t>
                </a:r>
              </a:p>
            </p:txBody>
          </p:sp>
        </p:grp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FA0D42A-6C45-4C22-8A9D-3D3C117EBD56}"/>
              </a:ext>
            </a:extLst>
          </p:cNvPr>
          <p:cNvGrpSpPr/>
          <p:nvPr/>
        </p:nvGrpSpPr>
        <p:grpSpPr>
          <a:xfrm>
            <a:off x="606425" y="730250"/>
            <a:ext cx="9585325" cy="5134113"/>
            <a:chOff x="606425" y="730250"/>
            <a:chExt cx="9585325" cy="5134113"/>
          </a:xfrm>
        </p:grpSpPr>
        <p:sp>
          <p:nvSpPr>
            <p:cNvPr id="13315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100" b="1">
                  <a:latin typeface="Arial Bold" panose="020B0704020202020204" pitchFamily="34" charset="0"/>
                  <a:cs typeface="Arial Bold" panose="020B0704020202020204" pitchFamily="34" charset="0"/>
                </a:rPr>
                <a:t>Children (&lt;15 years) estimated to be living with HIV </a:t>
              </a:r>
              <a:r>
                <a:rPr lang="en-US" altLang="en-US" sz="2200" b="1">
                  <a:solidFill>
                    <a:srgbClr val="00A99A"/>
                  </a:solidFill>
                  <a:latin typeface="Arial"/>
                  <a:sym typeface="Webdings" pitchFamily="18" charset="2"/>
                </a:rPr>
                <a:t></a:t>
              </a:r>
              <a:r>
                <a:rPr lang="en-US" altLang="en-US" sz="2100" b="1">
                  <a:latin typeface="Arial Bold" panose="020B0704020202020204" pitchFamily="34" charset="0"/>
                  <a:cs typeface="Arial Bold" panose="020B0704020202020204" pitchFamily="34" charset="0"/>
                </a:rPr>
                <a:t> </a:t>
              </a:r>
              <a:r>
                <a: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2023</a:t>
              </a:r>
              <a:endParaRPr lang="en-US" altLang="en-US" sz="2100" b="1">
                <a:latin typeface="Arial Bold" panose="020B0704020202020204" pitchFamily="34" charset="0"/>
                <a:cs typeface="Arial Bold" panose="020B0704020202020204" pitchFamily="34" charset="0"/>
              </a:endParaRP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27EA502A-E94C-45DC-B39C-781EE1A89FB0}"/>
                </a:ext>
              </a:extLst>
            </p:cNvPr>
            <p:cNvGrpSpPr/>
            <p:nvPr/>
          </p:nvGrpSpPr>
          <p:grpSpPr>
            <a:xfrm>
              <a:off x="1246894" y="1440000"/>
              <a:ext cx="8029861" cy="4424363"/>
              <a:chOff x="1246894" y="1504950"/>
              <a:chExt cx="8029861" cy="4424363"/>
            </a:xfrm>
          </p:grpSpPr>
          <p:pic>
            <p:nvPicPr>
              <p:cNvPr id="15" name="Picture 1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3316" name="Rectangle 38"/>
              <p:cNvSpPr>
                <a:spLocks noChangeArrowheads="1"/>
              </p:cNvSpPr>
              <p:nvPr/>
            </p:nvSpPr>
            <p:spPr bwMode="auto">
              <a:xfrm>
                <a:off x="1555750" y="5529263"/>
                <a:ext cx="7418388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4184" tIns="47092" rIns="94184" bIns="47092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/>
                <a:r>
                  <a:rPr lang="en-US" altLang="en-US" sz="2000" b="1">
                    <a:latin typeface="Arial Bold" panose="020B0704020202020204" pitchFamily="34" charset="0"/>
                    <a:cs typeface="Arial Bold" panose="020B0704020202020204" pitchFamily="34" charset="0"/>
                  </a:rPr>
                  <a:t>Total: 1.4 million </a:t>
                </a:r>
                <a:r>
                  <a:rPr lang="en-US" altLang="en-US">
                    <a:solidFill>
                      <a:srgbClr val="4D4D4D"/>
                    </a:solidFill>
                  </a:rPr>
                  <a:t>[1.1 million–1.7 million]</a:t>
                </a:r>
              </a:p>
            </p:txBody>
          </p:sp>
          <p:sp>
            <p:nvSpPr>
              <p:cNvPr id="13317" name="Rectangle 27"/>
              <p:cNvSpPr>
                <a:spLocks noChangeArrowheads="1"/>
              </p:cNvSpPr>
              <p:nvPr/>
            </p:nvSpPr>
            <p:spPr bwMode="auto">
              <a:xfrm>
                <a:off x="4251325" y="3083360"/>
                <a:ext cx="2278063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Middle East and North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11 000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[8100–14 000]</a:t>
                </a:r>
              </a:p>
            </p:txBody>
          </p:sp>
          <p:sp>
            <p:nvSpPr>
              <p:cNvPr id="13318" name="Rectangle 28"/>
              <p:cNvSpPr>
                <a:spLocks noChangeArrowheads="1"/>
              </p:cNvSpPr>
              <p:nvPr/>
            </p:nvSpPr>
            <p:spPr bwMode="auto">
              <a:xfrm>
                <a:off x="3829310" y="3586544"/>
                <a:ext cx="1947862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Western and central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/>
                  <a:t>380 000</a:t>
                </a:r>
                <a:endParaRPr lang="en-US" altLang="en-US" sz="1400" b="1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[300 000–450 000]</a:t>
                </a:r>
              </a:p>
            </p:txBody>
          </p:sp>
          <p:sp>
            <p:nvSpPr>
              <p:cNvPr id="13319" name="Rectangle 29"/>
              <p:cNvSpPr>
                <a:spLocks noChangeArrowheads="1"/>
              </p:cNvSpPr>
              <p:nvPr/>
            </p:nvSpPr>
            <p:spPr bwMode="auto">
              <a:xfrm>
                <a:off x="5800346" y="1995017"/>
                <a:ext cx="1739900" cy="618118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Eastern Europe </a:t>
                </a:r>
                <a:br>
                  <a:rPr lang="en-US" altLang="en-US" sz="1200" b="1"/>
                </a:br>
                <a:r>
                  <a:rPr lang="en-US" altLang="en-US" sz="1200" b="1"/>
                  <a:t>and central Asia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14 000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[12 000–16 000]</a:t>
                </a:r>
              </a:p>
            </p:txBody>
          </p:sp>
          <p:sp>
            <p:nvSpPr>
              <p:cNvPr id="13320" name="Rectangle 30"/>
              <p:cNvSpPr>
                <a:spLocks noChangeArrowheads="1"/>
              </p:cNvSpPr>
              <p:nvPr/>
            </p:nvSpPr>
            <p:spPr bwMode="auto">
              <a:xfrm>
                <a:off x="6765546" y="3847630"/>
                <a:ext cx="2197100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Asia and the Pacific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120 000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[100 000–140 000]</a:t>
                </a:r>
              </a:p>
            </p:txBody>
          </p:sp>
          <p:sp>
            <p:nvSpPr>
              <p:cNvPr id="13321" name="Rectangle 32"/>
              <p:cNvSpPr>
                <a:spLocks noChangeArrowheads="1"/>
              </p:cNvSpPr>
              <p:nvPr/>
            </p:nvSpPr>
            <p:spPr bwMode="auto">
              <a:xfrm>
                <a:off x="1327150" y="2276475"/>
                <a:ext cx="3698875" cy="32573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North America and western and central Europe</a:t>
                </a:r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…*</a:t>
                </a:r>
              </a:p>
            </p:txBody>
          </p:sp>
          <p:sp>
            <p:nvSpPr>
              <p:cNvPr id="13323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Eastern and southern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/>
                  <a:t> </a:t>
                </a:r>
                <a:r>
                  <a:rPr lang="es-MX" altLang="en-US" sz="1400" b="1"/>
                  <a:t>800 000</a:t>
                </a:r>
                <a:endParaRPr lang="en-US" altLang="en-US" sz="1400" b="1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[650 000–1.0 million]</a:t>
                </a:r>
              </a:p>
            </p:txBody>
          </p:sp>
          <p:sp>
            <p:nvSpPr>
              <p:cNvPr id="12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Latin America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30 000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[25 000–34 000]</a:t>
                </a:r>
              </a:p>
            </p:txBody>
          </p:sp>
          <p:sp>
            <p:nvSpPr>
              <p:cNvPr id="13" name="Rectangle 33"/>
              <p:cNvSpPr>
                <a:spLocks noChangeArrowheads="1"/>
              </p:cNvSpPr>
              <p:nvPr/>
            </p:nvSpPr>
            <p:spPr bwMode="auto">
              <a:xfrm>
                <a:off x="2119164" y="3140968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Caribbean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11 000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[8200–13 000]</a:t>
                </a:r>
              </a:p>
            </p:txBody>
          </p:sp>
        </p:grp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90B2391-C932-41BF-8268-64E3E6CEC1E0}"/>
                </a:ext>
              </a:extLst>
            </p:cNvPr>
            <p:cNvSpPr txBox="1"/>
            <p:nvPr/>
          </p:nvSpPr>
          <p:spPr>
            <a:xfrm>
              <a:off x="685800" y="4709160"/>
              <a:ext cx="1645920" cy="6565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100"/>
                </a:lnSpc>
              </a:pPr>
              <a:r>
                <a:rPr lang="en-GB" sz="1000">
                  <a:latin typeface="+mn-lt"/>
                </a:rPr>
                <a:t>*Estimates for children are not published because of small numbers.</a:t>
              </a: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1A7D852-8260-4C89-A838-29140D6800D8}"/>
              </a:ext>
            </a:extLst>
          </p:cNvPr>
          <p:cNvGrpSpPr/>
          <p:nvPr/>
        </p:nvGrpSpPr>
        <p:grpSpPr>
          <a:xfrm>
            <a:off x="606425" y="730250"/>
            <a:ext cx="9585325" cy="5134113"/>
            <a:chOff x="606425" y="730250"/>
            <a:chExt cx="9585325" cy="5134113"/>
          </a:xfrm>
        </p:grpSpPr>
        <p:sp>
          <p:nvSpPr>
            <p:cNvPr id="14339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 anchor="t"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en-US" altLang="en-US" sz="2100" b="1" spc="-30">
                  <a:latin typeface="Arial Bold"/>
                  <a:ea typeface="ＭＳ Ｐゴシック"/>
                  <a:cs typeface="Arial Bold"/>
                </a:rPr>
                <a:t>Estimated number of children (&lt;15 years) newly infected with HIV </a:t>
              </a:r>
              <a:r>
                <a:rPr lang="en-US" altLang="en-US" sz="2200" b="1">
                  <a:solidFill>
                    <a:srgbClr val="00A99A"/>
                  </a:solidFill>
                  <a:latin typeface="Arial"/>
                  <a:ea typeface="ＭＳ Ｐゴシック"/>
                  <a:sym typeface="Webdings" pitchFamily="18" charset="2"/>
                </a:rPr>
                <a:t></a:t>
              </a:r>
              <a:r>
                <a:rPr lang="en-US" altLang="en-US" sz="2100" b="1" spc="-30">
                  <a:latin typeface="Arial Bold"/>
                  <a:ea typeface="ＭＳ Ｐゴシック"/>
                  <a:cs typeface="Arial Bold"/>
                </a:rPr>
                <a:t> 2023 </a:t>
              </a:r>
              <a:endParaRPr lang="en-US" altLang="en-US" sz="2100" b="1" spc="-30">
                <a:latin typeface="Arial Bold" charset="0"/>
                <a:cs typeface="Arial Bold"/>
              </a:endParaRP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1A6EF85E-4FEA-4E02-B2E5-9C1CED633E99}"/>
                </a:ext>
              </a:extLst>
            </p:cNvPr>
            <p:cNvGrpSpPr/>
            <p:nvPr/>
          </p:nvGrpSpPr>
          <p:grpSpPr>
            <a:xfrm>
              <a:off x="1246894" y="1440000"/>
              <a:ext cx="8029861" cy="4424363"/>
              <a:chOff x="1246894" y="1504950"/>
              <a:chExt cx="8029861" cy="4424363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4340" name="Rectangle 38"/>
              <p:cNvSpPr>
                <a:spLocks noChangeArrowheads="1"/>
              </p:cNvSpPr>
              <p:nvPr/>
            </p:nvSpPr>
            <p:spPr bwMode="auto">
              <a:xfrm>
                <a:off x="1555750" y="5529263"/>
                <a:ext cx="7418388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4184" tIns="47092" rIns="94184" bIns="47092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/>
                <a:r>
                  <a:rPr lang="en-US" altLang="en-US" sz="2000" b="1"/>
                  <a:t>Total: 120 000 </a:t>
                </a:r>
                <a:r>
                  <a:rPr lang="en-US" altLang="en-US">
                    <a:solidFill>
                      <a:srgbClr val="4D4D4D"/>
                    </a:solidFill>
                  </a:rPr>
                  <a:t>[83 000–170 000]</a:t>
                </a:r>
              </a:p>
            </p:txBody>
          </p:sp>
          <p:sp>
            <p:nvSpPr>
              <p:cNvPr id="14" name="Rectangle 27"/>
              <p:cNvSpPr>
                <a:spLocks noChangeArrowheads="1"/>
              </p:cNvSpPr>
              <p:nvPr/>
            </p:nvSpPr>
            <p:spPr bwMode="auto">
              <a:xfrm>
                <a:off x="4251325" y="3083360"/>
                <a:ext cx="2278063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Middle East and North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1900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[1300–2800]</a:t>
                </a:r>
              </a:p>
            </p:txBody>
          </p:sp>
          <p:sp>
            <p:nvSpPr>
              <p:cNvPr id="15" name="Rectangle 28"/>
              <p:cNvSpPr>
                <a:spLocks noChangeArrowheads="1"/>
              </p:cNvSpPr>
              <p:nvPr/>
            </p:nvSpPr>
            <p:spPr bwMode="auto">
              <a:xfrm>
                <a:off x="3829310" y="3586544"/>
                <a:ext cx="1947862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Western and central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/>
                  <a:t>48 000</a:t>
                </a:r>
                <a:endParaRPr lang="en-US" altLang="en-US" sz="1400" b="1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[36 000–63 000]</a:t>
                </a:r>
              </a:p>
            </p:txBody>
          </p:sp>
          <p:sp>
            <p:nvSpPr>
              <p:cNvPr id="16" name="Rectangle 29"/>
              <p:cNvSpPr>
                <a:spLocks noChangeArrowheads="1"/>
              </p:cNvSpPr>
              <p:nvPr/>
            </p:nvSpPr>
            <p:spPr bwMode="auto">
              <a:xfrm>
                <a:off x="5800338" y="1995017"/>
                <a:ext cx="1739900" cy="57535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Eastern Europe </a:t>
                </a:r>
                <a:br>
                  <a:rPr lang="en-US" altLang="en-US" sz="1200" b="1"/>
                </a:br>
                <a:r>
                  <a:rPr lang="en-US" altLang="en-US" sz="1200" b="1"/>
                  <a:t>and central Asia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1300</a:t>
                </a:r>
                <a:endParaRPr lang="en-US" altLang="en-US" sz="2400" b="1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[1100–1700]</a:t>
                </a:r>
                <a:endParaRPr lang="en-US" altLang="en-US" sz="1000" b="1"/>
              </a:p>
            </p:txBody>
          </p:sp>
          <p:sp>
            <p:nvSpPr>
              <p:cNvPr id="17" name="Rectangle 30"/>
              <p:cNvSpPr>
                <a:spLocks noChangeArrowheads="1"/>
              </p:cNvSpPr>
              <p:nvPr/>
            </p:nvSpPr>
            <p:spPr bwMode="auto">
              <a:xfrm>
                <a:off x="6765538" y="3847630"/>
                <a:ext cx="2197100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Asia and the Pacific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10 000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[7600–14 000]</a:t>
                </a:r>
              </a:p>
            </p:txBody>
          </p:sp>
          <p:sp>
            <p:nvSpPr>
              <p:cNvPr id="18" name="Rectangle 32"/>
              <p:cNvSpPr>
                <a:spLocks noChangeArrowheads="1"/>
              </p:cNvSpPr>
              <p:nvPr/>
            </p:nvSpPr>
            <p:spPr bwMode="auto">
              <a:xfrm>
                <a:off x="1327150" y="2276475"/>
                <a:ext cx="3698875" cy="32573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North America and western and central Europe</a:t>
                </a:r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…*</a:t>
                </a:r>
              </a:p>
            </p:txBody>
          </p:sp>
          <p:sp>
            <p:nvSpPr>
              <p:cNvPr id="19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Eastern and southern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/>
                  <a:t>50 000</a:t>
                </a:r>
                <a:endParaRPr lang="en-US" altLang="en-US" sz="1400" b="1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[34 000–79 000]</a:t>
                </a:r>
              </a:p>
            </p:txBody>
          </p:sp>
          <p:sp>
            <p:nvSpPr>
              <p:cNvPr id="20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Latin America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3900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[3000–4700]</a:t>
                </a:r>
              </a:p>
            </p:txBody>
          </p:sp>
          <p:sp>
            <p:nvSpPr>
              <p:cNvPr id="21" name="Rectangle 33"/>
              <p:cNvSpPr>
                <a:spLocks noChangeArrowheads="1"/>
              </p:cNvSpPr>
              <p:nvPr/>
            </p:nvSpPr>
            <p:spPr bwMode="auto">
              <a:xfrm>
                <a:off x="2119164" y="3150395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Caribbean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1300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[900 – 1900]</a:t>
                </a:r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7321E15-B3CC-4D41-AB53-0A34BA3F4691}"/>
                </a:ext>
              </a:extLst>
            </p:cNvPr>
            <p:cNvSpPr txBox="1"/>
            <p:nvPr/>
          </p:nvSpPr>
          <p:spPr>
            <a:xfrm>
              <a:off x="685800" y="4709160"/>
              <a:ext cx="1645920" cy="6565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100"/>
                </a:lnSpc>
              </a:pPr>
              <a:r>
                <a:rPr lang="en-GB" sz="1000">
                  <a:latin typeface="+mn-lt"/>
                </a:rPr>
                <a:t>*Estimates for children are not published because of small numbers.</a:t>
              </a: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2A21BE2-4FA8-4681-B7AB-1C95A8B23B33}"/>
              </a:ext>
            </a:extLst>
          </p:cNvPr>
          <p:cNvGrpSpPr/>
          <p:nvPr/>
        </p:nvGrpSpPr>
        <p:grpSpPr>
          <a:xfrm>
            <a:off x="606425" y="730250"/>
            <a:ext cx="9585325" cy="5134113"/>
            <a:chOff x="606425" y="730250"/>
            <a:chExt cx="9585325" cy="5134113"/>
          </a:xfrm>
        </p:grpSpPr>
        <p:sp>
          <p:nvSpPr>
            <p:cNvPr id="1537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 anchor="t"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100" b="1">
                  <a:latin typeface="Arial Bold"/>
                  <a:ea typeface="ＭＳ Ｐゴシック"/>
                  <a:cs typeface="Arial Bold"/>
                </a:rPr>
                <a:t>Estimated deaths in children (&lt;15 years) from AIDS </a:t>
              </a:r>
              <a:r>
                <a:rPr lang="en-US" altLang="en-US" sz="2200" b="1">
                  <a:solidFill>
                    <a:srgbClr val="00A99A"/>
                  </a:solidFill>
                  <a:latin typeface="Arial"/>
                  <a:ea typeface="ＭＳ Ｐゴシック"/>
                  <a:sym typeface="Webdings" pitchFamily="18" charset="2"/>
                </a:rPr>
                <a:t></a:t>
              </a:r>
              <a:r>
                <a:rPr lang="en-US" altLang="en-US" sz="2100" b="1">
                  <a:latin typeface="Arial Bold"/>
                  <a:ea typeface="ＭＳ Ｐゴシック"/>
                  <a:cs typeface="Arial Bold"/>
                </a:rPr>
                <a:t> 2023 </a:t>
              </a:r>
              <a:endParaRPr lang="en-US" altLang="en-US" sz="2100" b="1">
                <a:latin typeface="Arial Bold" charset="0"/>
                <a:cs typeface="Arial Bold"/>
              </a:endParaRP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6C4D03D2-15DB-40AB-8DC1-FCC68997BDBF}"/>
                </a:ext>
              </a:extLst>
            </p:cNvPr>
            <p:cNvGrpSpPr/>
            <p:nvPr/>
          </p:nvGrpSpPr>
          <p:grpSpPr>
            <a:xfrm>
              <a:off x="1246894" y="1440000"/>
              <a:ext cx="8029861" cy="4424363"/>
              <a:chOff x="1246894" y="1504950"/>
              <a:chExt cx="8029861" cy="4424363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5363" name="Rectangle 38"/>
              <p:cNvSpPr>
                <a:spLocks noChangeArrowheads="1"/>
              </p:cNvSpPr>
              <p:nvPr/>
            </p:nvSpPr>
            <p:spPr bwMode="auto">
              <a:xfrm>
                <a:off x="1555750" y="5529263"/>
                <a:ext cx="7418388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4184" tIns="47092" rIns="94184" bIns="47092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/>
                <a:r>
                  <a:rPr lang="en-US" altLang="en-US" sz="2000" b="1"/>
                  <a:t>Total: 76 000 </a:t>
                </a:r>
                <a:r>
                  <a:rPr lang="en-US" altLang="en-US">
                    <a:solidFill>
                      <a:srgbClr val="4D4D4D"/>
                    </a:solidFill>
                  </a:rPr>
                  <a:t>[53 000–110 000]</a:t>
                </a:r>
              </a:p>
            </p:txBody>
          </p:sp>
          <p:sp>
            <p:nvSpPr>
              <p:cNvPr id="14" name="Rectangle 27"/>
              <p:cNvSpPr>
                <a:spLocks noChangeArrowheads="1"/>
              </p:cNvSpPr>
              <p:nvPr/>
            </p:nvSpPr>
            <p:spPr bwMode="auto">
              <a:xfrm>
                <a:off x="4251325" y="3083360"/>
                <a:ext cx="2278063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Middle East and North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1100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[770–1700]</a:t>
                </a:r>
              </a:p>
            </p:txBody>
          </p:sp>
          <p:sp>
            <p:nvSpPr>
              <p:cNvPr id="15" name="Rectangle 28"/>
              <p:cNvSpPr>
                <a:spLocks noChangeArrowheads="1"/>
              </p:cNvSpPr>
              <p:nvPr/>
            </p:nvSpPr>
            <p:spPr bwMode="auto">
              <a:xfrm>
                <a:off x="3829310" y="3586544"/>
                <a:ext cx="1947862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Western and central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/>
                  <a:t>33 000</a:t>
                </a:r>
                <a:endParaRPr lang="en-US" altLang="en-US" sz="1400" b="1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[24 000–43 000]</a:t>
                </a:r>
              </a:p>
            </p:txBody>
          </p:sp>
          <p:sp>
            <p:nvSpPr>
              <p:cNvPr id="16" name="Rectangle 29"/>
              <p:cNvSpPr>
                <a:spLocks noChangeArrowheads="1"/>
              </p:cNvSpPr>
              <p:nvPr/>
            </p:nvSpPr>
            <p:spPr bwMode="auto">
              <a:xfrm>
                <a:off x="5800354" y="1996040"/>
                <a:ext cx="1739900" cy="61843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Eastern Europe </a:t>
                </a:r>
                <a:br>
                  <a:rPr lang="en-US" altLang="en-US" sz="1200" b="1"/>
                </a:br>
                <a:r>
                  <a:rPr lang="en-US" altLang="en-US" sz="1200" b="1"/>
                  <a:t>and central Asia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rPr>
                  <a:t>670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[550 – 870]]</a:t>
                </a:r>
              </a:p>
            </p:txBody>
          </p:sp>
          <p:sp>
            <p:nvSpPr>
              <p:cNvPr id="17" name="Rectangle 30"/>
              <p:cNvSpPr>
                <a:spLocks noChangeArrowheads="1"/>
              </p:cNvSpPr>
              <p:nvPr/>
            </p:nvSpPr>
            <p:spPr bwMode="auto">
              <a:xfrm>
                <a:off x="6765554" y="3841453"/>
                <a:ext cx="2197100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Asia and the Pacific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6100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[4500–8700]</a:t>
                </a:r>
              </a:p>
            </p:txBody>
          </p:sp>
          <p:sp>
            <p:nvSpPr>
              <p:cNvPr id="18" name="Rectangle 32"/>
              <p:cNvSpPr>
                <a:spLocks noChangeArrowheads="1"/>
              </p:cNvSpPr>
              <p:nvPr/>
            </p:nvSpPr>
            <p:spPr bwMode="auto">
              <a:xfrm>
                <a:off x="1327150" y="2276475"/>
                <a:ext cx="3698875" cy="526234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North America and western and central Europe</a:t>
                </a:r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…*</a:t>
                </a:r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endParaRPr lang="en-US" altLang="en-US" sz="1400" b="1"/>
              </a:p>
            </p:txBody>
          </p:sp>
          <p:sp>
            <p:nvSpPr>
              <p:cNvPr id="19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Eastern and southern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/>
                  <a:t>32 000</a:t>
                </a:r>
                <a:endParaRPr lang="en-US" altLang="en-US" sz="1400" b="1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[20 000–47 000]</a:t>
                </a:r>
              </a:p>
            </p:txBody>
          </p:sp>
          <p:sp>
            <p:nvSpPr>
              <p:cNvPr id="20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Latin America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2700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[2100–3300]</a:t>
                </a:r>
              </a:p>
            </p:txBody>
          </p:sp>
          <p:sp>
            <p:nvSpPr>
              <p:cNvPr id="21" name="Rectangle 33"/>
              <p:cNvSpPr>
                <a:spLocks noChangeArrowheads="1"/>
              </p:cNvSpPr>
              <p:nvPr/>
            </p:nvSpPr>
            <p:spPr bwMode="auto">
              <a:xfrm>
                <a:off x="2119164" y="3140968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Caribbean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850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[510 – 1300]</a:t>
                </a:r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689521B1-535F-4731-9EA5-5C066B4086FF}"/>
                </a:ext>
              </a:extLst>
            </p:cNvPr>
            <p:cNvSpPr txBox="1"/>
            <p:nvPr/>
          </p:nvSpPr>
          <p:spPr>
            <a:xfrm>
              <a:off x="685800" y="4709160"/>
              <a:ext cx="1645920" cy="6565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100"/>
                </a:lnSpc>
              </a:pPr>
              <a:r>
                <a:rPr lang="en-GB" sz="1000">
                  <a:latin typeface="+mn-lt"/>
                </a:rPr>
                <a:t>*Estimates for children are not published because of small numbers.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2C29E1F-EF08-4496-9256-BADFBB45BB5F}"/>
              </a:ext>
            </a:extLst>
          </p:cNvPr>
          <p:cNvGrpSpPr/>
          <p:nvPr/>
        </p:nvGrpSpPr>
        <p:grpSpPr>
          <a:xfrm>
            <a:off x="606425" y="730250"/>
            <a:ext cx="9585325" cy="2859320"/>
            <a:chOff x="606425" y="730250"/>
            <a:chExt cx="9585325" cy="2859320"/>
          </a:xfrm>
        </p:grpSpPr>
        <p:sp>
          <p:nvSpPr>
            <p:cNvPr id="6146" name="Text Box 5"/>
            <p:cNvSpPr txBox="1">
              <a:spLocks noChangeArrowheads="1"/>
            </p:cNvSpPr>
            <p:nvPr/>
          </p:nvSpPr>
          <p:spPr bwMode="auto">
            <a:xfrm>
              <a:off x="1111250" y="1946043"/>
              <a:ext cx="8999538" cy="16435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 anchor="ctr">
              <a:spAutoFit/>
            </a:bodyPr>
            <a:lstStyle>
              <a:lvl1pPr marL="231775" indent="-231775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231775" marR="0" lvl="0" indent="-231775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130000"/>
                </a:spcAft>
                <a:buClr>
                  <a:srgbClr val="E93E35"/>
                </a:buClr>
                <a:buSzPct val="130000"/>
                <a:buFontTx/>
                <a:buNone/>
                <a:tabLst>
                  <a:tab pos="231775" algn="l"/>
                  <a:tab pos="4805363" algn="l"/>
                  <a:tab pos="6096000" algn="l"/>
                </a:tabLst>
                <a:defRPr/>
              </a:pPr>
              <a:r>
                <a:rPr kumimoji="0" lang="en-GB" altLang="en-US" sz="18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 Bold"/>
                  <a:ea typeface="ＭＳ Ｐゴシック"/>
                  <a:cs typeface="Arial Bold"/>
                </a:rPr>
                <a:t>People living with HIV</a:t>
              </a:r>
              <a:r>
                <a:rPr kumimoji="0" lang="en-GB" altLang="en-US" sz="16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 Bold"/>
                  <a:ea typeface="ＭＳ Ｐゴシック"/>
                  <a:cs typeface="Arial Bold"/>
                </a:rPr>
                <a:t>	</a:t>
              </a:r>
              <a:r>
                <a:rPr kumimoji="0" lang="en-GB" altLang="en-US" sz="18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39.9 million </a:t>
              </a:r>
              <a:r>
                <a:rPr lang="en-GB" altLang="en-US" sz="1300">
                  <a:solidFill>
                    <a:srgbClr val="7F7F7F"/>
                  </a:solidFill>
                  <a:latin typeface="Arial"/>
                  <a:ea typeface="ＭＳ Ｐゴシック"/>
                  <a:cs typeface="Arial"/>
                </a:rPr>
                <a:t>[36.1 million–44.6 million]</a:t>
              </a:r>
            </a:p>
            <a:p>
              <a:pPr marL="231775" marR="0" lvl="0" indent="-231775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130000"/>
                </a:spcAft>
                <a:buClr>
                  <a:srgbClr val="E93E35"/>
                </a:buClr>
                <a:buSzPct val="130000"/>
                <a:buFontTx/>
                <a:buNone/>
                <a:tabLst>
                  <a:tab pos="231775" algn="l"/>
                  <a:tab pos="4805363" algn="l"/>
                  <a:tab pos="6096000" algn="l"/>
                </a:tabLst>
                <a:defRPr/>
              </a:pPr>
              <a:r>
                <a:rPr kumimoji="0" lang="en-US" altLang="en-US" sz="18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 Bold"/>
                  <a:ea typeface="ＭＳ Ｐゴシック"/>
                  <a:cs typeface="Arial Bold"/>
                </a:rPr>
                <a:t>New HIV infections </a:t>
              </a:r>
              <a:r>
                <a:rPr kumimoji="0" lang="en-US" altLang="en-US" sz="16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 Bold"/>
                  <a:ea typeface="ＭＳ Ｐゴシック"/>
                  <a:cs typeface="Arial Bold"/>
                </a:rPr>
                <a:t>	</a:t>
              </a:r>
              <a:r>
                <a:rPr kumimoji="0" lang="en-US" altLang="en-US" sz="18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1.3 million</a:t>
              </a: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 </a:t>
              </a:r>
              <a:r>
                <a:rPr lang="en-US" altLang="en-US">
                  <a:latin typeface="Arial"/>
                  <a:ea typeface="ＭＳ Ｐゴシック"/>
                  <a:cs typeface="Arial"/>
                </a:rPr>
                <a:t>	</a:t>
              </a:r>
              <a:r>
                <a:rPr lang="en-US" altLang="en-US" sz="1300">
                  <a:solidFill>
                    <a:srgbClr val="7F7F7F"/>
                  </a:solidFill>
                  <a:latin typeface="Arial"/>
                  <a:ea typeface="ＭＳ Ｐゴシック"/>
                  <a:cs typeface="Arial"/>
                </a:rPr>
                <a:t>[1.0 million–1.7 million]</a:t>
              </a:r>
            </a:p>
            <a:p>
              <a:pPr marL="231775" marR="0" lvl="0" indent="-231775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130000"/>
                </a:spcAft>
                <a:buClr>
                  <a:srgbClr val="E93E35"/>
                </a:buClr>
                <a:buSzPct val="130000"/>
                <a:buFontTx/>
                <a:buNone/>
                <a:tabLst>
                  <a:tab pos="231775" algn="l"/>
                  <a:tab pos="4805363" algn="l"/>
                  <a:tab pos="6096000" algn="l"/>
                </a:tabLst>
                <a:defRPr/>
              </a:pPr>
              <a:r>
                <a:rPr kumimoji="0" lang="en-GB" altLang="en-US" sz="18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 Bold"/>
                  <a:ea typeface="ＭＳ Ｐゴシック"/>
                  <a:cs typeface="Arial Bold"/>
                </a:rPr>
                <a:t>Deaths due to AIDS </a:t>
              </a:r>
              <a:r>
                <a:rPr kumimoji="0" lang="en-US" altLang="en-US" sz="16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 Bold"/>
                  <a:ea typeface="ＭＳ Ｐゴシック"/>
                  <a:cs typeface="Arial Bold"/>
                </a:rPr>
                <a:t>	</a:t>
              </a:r>
              <a:r>
                <a:rPr lang="en-US" altLang="en-US" b="1">
                  <a:latin typeface="Arial Bold"/>
                  <a:ea typeface="ＭＳ Ｐゴシック"/>
                  <a:cs typeface="Arial Bold"/>
                </a:rPr>
                <a:t>63</a:t>
              </a:r>
              <a:r>
                <a:rPr kumimoji="0" lang="en-US" altLang="en-US" sz="18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0 000</a:t>
              </a: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 	</a:t>
              </a:r>
              <a:r>
                <a:rPr kumimoji="0" lang="en-US" altLang="en-US" sz="1300" b="0" i="0" u="none" strike="noStrike" kern="1200" cap="none" spc="0" normalizeH="0" baseline="0" noProof="0">
                  <a:ln>
                    <a:noFill/>
                  </a:ln>
                  <a:solidFill>
                    <a:srgbClr val="7F7F7F"/>
                  </a:solidFill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[</a:t>
              </a:r>
              <a:r>
                <a:rPr lang="en-US" altLang="en-US" sz="1300">
                  <a:solidFill>
                    <a:srgbClr val="7F7F7F"/>
                  </a:solidFill>
                  <a:latin typeface="Arial"/>
                  <a:ea typeface="ＭＳ Ｐゴシック"/>
                  <a:cs typeface="Arial"/>
                </a:rPr>
                <a:t>500</a:t>
              </a:r>
              <a:r>
                <a:rPr kumimoji="0" lang="en-US" altLang="en-US" sz="1300" b="0" i="0" u="none" strike="noStrike" kern="1200" cap="none" spc="0" normalizeH="0" baseline="0" noProof="0">
                  <a:ln>
                    <a:noFill/>
                  </a:ln>
                  <a:solidFill>
                    <a:srgbClr val="7F7F7F"/>
                  </a:solidFill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 000–820 000]</a:t>
              </a:r>
              <a:endParaRPr lang="en-US" altLang="en-US" sz="13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/>
                <a:ea typeface="ＭＳ Ｐゴシック"/>
                <a:cs typeface="Arial"/>
              </a:endParaRPr>
            </a:p>
          </p:txBody>
        </p:sp>
        <p:sp>
          <p:nvSpPr>
            <p:cNvPr id="6147" name="Line 7"/>
            <p:cNvSpPr>
              <a:spLocks noChangeShapeType="1"/>
            </p:cNvSpPr>
            <p:nvPr/>
          </p:nvSpPr>
          <p:spPr bwMode="auto">
            <a:xfrm>
              <a:off x="1195388" y="2449513"/>
              <a:ext cx="8378825" cy="0"/>
            </a:xfrm>
            <a:prstGeom prst="line">
              <a:avLst/>
            </a:prstGeom>
            <a:ln>
              <a:solidFill>
                <a:srgbClr val="1CB2BB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endParaRPr>
            </a:p>
          </p:txBody>
        </p:sp>
        <p:sp>
          <p:nvSpPr>
            <p:cNvPr id="6148" name="Line 7"/>
            <p:cNvSpPr>
              <a:spLocks noChangeShapeType="1"/>
            </p:cNvSpPr>
            <p:nvPr/>
          </p:nvSpPr>
          <p:spPr bwMode="auto">
            <a:xfrm>
              <a:off x="1196975" y="3079750"/>
              <a:ext cx="8378825" cy="0"/>
            </a:xfrm>
            <a:prstGeom prst="line">
              <a:avLst/>
            </a:prstGeom>
            <a:ln>
              <a:solidFill>
                <a:srgbClr val="1CB2BB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endParaRPr>
            </a:p>
          </p:txBody>
        </p:sp>
        <p:sp>
          <p:nvSpPr>
            <p:cNvPr id="6149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 anchor="t"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200" b="0" i="0" u="none" strike="noStrike" kern="1200" cap="none" spc="0" normalizeH="0" baseline="0" noProof="0">
                  <a:ln>
                    <a:noFill/>
                  </a:ln>
                  <a:uLnTx/>
                  <a:uFillTx/>
                  <a:latin typeface="Arial Bold"/>
                  <a:ea typeface="ＭＳ Ｐゴシック"/>
                  <a:cs typeface="Arial Bold"/>
                </a:rPr>
                <a:t>Global estimates for adults and children </a:t>
              </a:r>
              <a:r>
                <a:rPr lang="en-US" altLang="en-US" sz="2200" b="1">
                  <a:solidFill>
                    <a:srgbClr val="1CB2BB"/>
                  </a:solidFill>
                  <a:latin typeface="Arial"/>
                  <a:ea typeface="ＭＳ Ｐゴシック"/>
                  <a:sym typeface="Webdings" pitchFamily="18" charset="2"/>
                </a:rPr>
                <a:t></a:t>
              </a:r>
              <a:r>
                <a:rPr kumimoji="0" lang="en-US" altLang="en-US" sz="2200" b="1" i="0" u="none" strike="noStrike" kern="1200" cap="none" spc="0" normalizeH="0" baseline="0" noProof="0">
                  <a:ln>
                    <a:noFill/>
                  </a:ln>
                  <a:solidFill>
                    <a:srgbClr val="E31837"/>
                  </a:solidFill>
                  <a:uLnTx/>
                  <a:uFillTx/>
                  <a:latin typeface="Arial Bold"/>
                  <a:ea typeface="ＭＳ Ｐゴシック"/>
                  <a:cs typeface="Arial Bold"/>
                  <a:sym typeface="Webdings" pitchFamily="18" charset="2"/>
                </a:rPr>
                <a:t> </a:t>
              </a:r>
              <a:r>
                <a:rPr lang="en-US" altLang="en-US" sz="2200">
                  <a:latin typeface="Arial Bold"/>
                  <a:ea typeface="ＭＳ Ｐゴシック"/>
                  <a:cs typeface="Arial Bold"/>
                </a:rPr>
                <a:t>2023</a:t>
              </a:r>
              <a:endParaRPr kumimoji="0" lang="en-US" altLang="en-US" sz="2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uLnTx/>
                <a:uFillTx/>
                <a:latin typeface="Arial Bold" charset="0"/>
                <a:ea typeface="ＭＳ Ｐゴシック" pitchFamily="34" charset="-128"/>
                <a:cs typeface="+mn-cs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780B6BDD-2690-4EDA-A9A4-1C24B1E585F9}"/>
              </a:ext>
            </a:extLst>
          </p:cNvPr>
          <p:cNvGrpSpPr/>
          <p:nvPr/>
        </p:nvGrpSpPr>
        <p:grpSpPr>
          <a:xfrm>
            <a:off x="606425" y="730250"/>
            <a:ext cx="9585325" cy="3837622"/>
            <a:chOff x="606425" y="730250"/>
            <a:chExt cx="9585325" cy="3837622"/>
          </a:xfrm>
        </p:grpSpPr>
        <p:sp>
          <p:nvSpPr>
            <p:cNvPr id="7170" name="Text Box 5"/>
            <p:cNvSpPr txBox="1">
              <a:spLocks noChangeArrowheads="1"/>
            </p:cNvSpPr>
            <p:nvPr/>
          </p:nvSpPr>
          <p:spPr bwMode="auto">
            <a:xfrm>
              <a:off x="876300" y="1600200"/>
              <a:ext cx="7924800" cy="2967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 anchor="t">
              <a:spAutoFit/>
            </a:bodyPr>
            <a:lstStyle>
              <a:lvl1pPr marL="282575" indent="-282575" eaLnBrk="0" hangingPunct="0"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454025" eaLnBrk="0" hangingPunct="0"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100000"/>
                </a:spcAft>
                <a:buClr>
                  <a:srgbClr val="1CB2BB"/>
                </a:buClr>
                <a:buSzPct val="150000"/>
                <a:buFont typeface="Arial" panose="020B0604020202020204" pitchFamily="34" charset="0"/>
                <a:buChar char="•"/>
                <a:tabLst>
                  <a:tab pos="282575" algn="l"/>
                </a:tabLst>
                <a:defRPr/>
              </a:pPr>
              <a:r>
                <a:rPr kumimoji="0" lang="en-GB" altLang="en-US" sz="1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About </a:t>
              </a:r>
              <a:r>
                <a:rPr lang="en-GB" altLang="en-US" b="1" strike="noStrike" baseline="0">
                  <a:latin typeface="Arial"/>
                  <a:ea typeface="ＭＳ Ｐゴシック"/>
                  <a:cs typeface="Arial"/>
                </a:rPr>
                <a:t>50</a:t>
              </a:r>
              <a:r>
                <a:rPr kumimoji="0" lang="en-GB" altLang="en-US" sz="18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%</a:t>
              </a:r>
              <a:r>
                <a:rPr kumimoji="0" lang="en-GB" altLang="en-US" sz="1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 are in sub-Saharan Africa</a:t>
              </a: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100000"/>
                </a:spcAft>
                <a:buClr>
                  <a:srgbClr val="1CB2BB"/>
                </a:buClr>
                <a:buSzPct val="150000"/>
                <a:buFont typeface="Arial" panose="020B0604020202020204" pitchFamily="34" charset="0"/>
                <a:buChar char="•"/>
                <a:tabLst>
                  <a:tab pos="282575" algn="l"/>
                </a:tabLst>
                <a:defRPr/>
              </a:pPr>
              <a:r>
                <a:rPr kumimoji="0" lang="en-US" altLang="en-US" sz="1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About </a:t>
              </a:r>
              <a:r>
                <a:rPr kumimoji="0" lang="en-US" altLang="en-US" sz="1800" b="1" i="0" u="none" kern="1200" cap="none" spc="0" normalizeH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320</a:t>
              </a:r>
              <a:r>
                <a:rPr kumimoji="0" lang="en-US" altLang="en-US" sz="18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 </a:t>
              </a:r>
              <a:r>
                <a:rPr kumimoji="0" lang="en-US" altLang="en-US" sz="1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are among children under 15 years of age</a:t>
              </a:r>
              <a:endParaRPr lang="en-US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  <a:cs typeface="Arial"/>
              </a:endParaRP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900"/>
                </a:spcAft>
                <a:buClr>
                  <a:srgbClr val="1CB2BB"/>
                </a:buClr>
                <a:buSzPct val="150000"/>
                <a:buFont typeface="Arial" panose="020B0604020202020204" pitchFamily="34" charset="0"/>
                <a:buChar char="•"/>
                <a:tabLst>
                  <a:tab pos="282575" algn="l"/>
                </a:tabLst>
                <a:defRPr/>
              </a:pPr>
              <a:r>
                <a:rPr kumimoji="0" lang="en-US" altLang="en-US" sz="1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About </a:t>
              </a:r>
              <a:r>
                <a:rPr lang="en-US" altLang="en-US" b="1">
                  <a:latin typeface="Arial"/>
                  <a:ea typeface="ＭＳ Ｐゴシック"/>
                  <a:cs typeface="Arial"/>
                </a:rPr>
                <a:t>3200</a:t>
              </a:r>
              <a:r>
                <a:rPr kumimoji="0" lang="en-US" altLang="en-US" sz="18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 </a:t>
              </a:r>
              <a:r>
                <a:rPr kumimoji="0" lang="en-US" altLang="en-US" sz="1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are among adults aged 15 years and older, of whom:</a:t>
              </a:r>
              <a:endParaRPr lang="en-US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  <a:cs typeface="Arial"/>
              </a:endParaRPr>
            </a:p>
            <a:p>
              <a:pPr lvl="1">
                <a:lnSpc>
                  <a:spcPct val="150000"/>
                </a:lnSpc>
                <a:spcBef>
                  <a:spcPts val="300"/>
                </a:spcBef>
                <a:spcAft>
                  <a:spcPts val="300"/>
                </a:spcAft>
                <a:buClr>
                  <a:srgbClr val="1CB2BB"/>
                </a:buClr>
                <a:defRPr/>
              </a:pPr>
              <a:r>
                <a:rPr kumimoji="0" lang="en-US" alt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00A99A"/>
                  </a:solidFill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─</a:t>
              </a:r>
              <a:r>
                <a:rPr kumimoji="0" lang="en-US" altLang="en-US" sz="14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 </a:t>
              </a:r>
              <a:r>
                <a:rPr lang="en-US" altLang="en-US" sz="1400" b="1">
                  <a:latin typeface="Arial"/>
                  <a:ea typeface="ＭＳ Ｐゴシック"/>
                  <a:cs typeface="Arial"/>
                </a:rPr>
                <a:t>almost 44</a:t>
              </a:r>
              <a:r>
                <a:rPr kumimoji="0" lang="en-US" altLang="en-US" sz="14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% are among women</a:t>
              </a:r>
              <a:endParaRPr lang="en-US" altLang="en-US" sz="14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ＭＳ Ｐゴシック"/>
                <a:cs typeface="Arial"/>
              </a:endParaRPr>
            </a:p>
            <a:p>
              <a:pPr marR="0" lvl="1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ts val="300"/>
                </a:spcAft>
                <a:buClr>
                  <a:srgbClr val="1CB2BB"/>
                </a:buClr>
                <a:buSzTx/>
                <a:tabLst>
                  <a:tab pos="282575" algn="l"/>
                </a:tabLst>
                <a:defRPr/>
              </a:pPr>
              <a:r>
                <a:rPr kumimoji="0" lang="en-US" alt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00A99A"/>
                  </a:solidFill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─</a:t>
              </a:r>
              <a:r>
                <a:rPr kumimoji="0" lang="en-US" altLang="en-US" sz="1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 about </a:t>
              </a:r>
              <a:r>
                <a:rPr kumimoji="0" lang="en-US" altLang="en-US" sz="14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30</a:t>
              </a:r>
              <a:r>
                <a:rPr kumimoji="0" lang="en-US" altLang="en-US" sz="1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% are among young people (15–24)</a:t>
              </a:r>
              <a:endParaRPr lang="en-US" alt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  <a:cs typeface="Arial"/>
              </a:endParaRPr>
            </a:p>
            <a:p>
              <a:pPr marR="0" lvl="1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ts val="300"/>
                </a:spcAft>
                <a:buClr>
                  <a:srgbClr val="1CB2BB"/>
                </a:buClr>
                <a:buSzTx/>
                <a:tabLst>
                  <a:tab pos="282575" algn="l"/>
                </a:tabLst>
                <a:defRPr/>
              </a:pPr>
              <a:r>
                <a:rPr kumimoji="0" lang="en-US" alt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00A99A"/>
                  </a:solidFill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─</a:t>
              </a:r>
              <a:r>
                <a:rPr kumimoji="0" lang="en-US" altLang="en-US" sz="1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 about </a:t>
              </a:r>
              <a:r>
                <a:rPr lang="en-US" altLang="en-US" sz="1400" b="1">
                  <a:latin typeface="Arial"/>
                  <a:ea typeface="ＭＳ Ｐゴシック"/>
                  <a:cs typeface="Arial"/>
                </a:rPr>
                <a:t>17</a:t>
              </a:r>
              <a:r>
                <a:rPr kumimoji="0" lang="en-US" altLang="en-US" sz="1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% are among young women (15–24)</a:t>
              </a:r>
              <a:endParaRPr lang="en-US" alt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  <a:cs typeface="Arial"/>
              </a:endParaRPr>
            </a:p>
            <a:p>
              <a:pPr marL="454025" marR="0" lvl="1" indent="0" algn="l" defTabSz="914400" rtl="0" eaLnBrk="0" fontAlgn="base" latinLnBrk="0" hangingPunct="0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82575" algn="l"/>
                </a:tabLst>
                <a:defRPr/>
              </a:pPr>
              <a:endParaRPr kumimoji="0" lang="en-US" altLang="en-US" sz="15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717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About </a:t>
              </a:r>
              <a:r>
                <a:rPr kumimoji="0" lang="en-US" altLang="en-US" sz="2200" b="0" i="0" u="none" kern="1200" cap="none" spc="0" normalizeH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3</a:t>
              </a:r>
              <a:r>
                <a:rPr lang="en-US" altLang="en-US" sz="2200">
                  <a:solidFill>
                    <a:prstClr val="black"/>
                  </a:solidFill>
                  <a:latin typeface="Arial Bold" charset="0"/>
                </a:rPr>
                <a:t>600</a:t>
              </a:r>
              <a:r>
                <a:rPr kumimoji="0" lang="en-US" altLang="en-US" sz="2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 new HIV infections (adults and children) a day </a:t>
              </a:r>
              <a:r>
                <a:rPr kumimoji="0" lang="en-US" altLang="en-US" sz="2200" b="1" i="0" u="none" strike="noStrike" kern="1200" cap="none" spc="0" normalizeH="0" baseline="0" noProof="0">
                  <a:ln>
                    <a:noFill/>
                  </a:ln>
                  <a:solidFill>
                    <a:srgbClr val="1CB2BB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+mn-cs"/>
                  <a:sym typeface="Webdings" pitchFamily="18" charset="2"/>
                </a:rPr>
                <a:t></a:t>
              </a:r>
              <a:r>
                <a:rPr kumimoji="0" lang="en-US" altLang="en-US" sz="2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 </a:t>
              </a:r>
              <a:r>
                <a:rPr kumimoji="0" lang="en-US" altLang="en-US" sz="22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2023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42006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F274D09-9DA8-4F29-9BE3-A14D509A9692}"/>
              </a:ext>
            </a:extLst>
          </p:cNvPr>
          <p:cNvGrpSpPr/>
          <p:nvPr/>
        </p:nvGrpSpPr>
        <p:grpSpPr>
          <a:xfrm>
            <a:off x="606425" y="730250"/>
            <a:ext cx="9585325" cy="2859088"/>
            <a:chOff x="606425" y="730250"/>
            <a:chExt cx="9585325" cy="2859088"/>
          </a:xfrm>
        </p:grpSpPr>
        <p:sp>
          <p:nvSpPr>
            <p:cNvPr id="6146" name="Text Box 5"/>
            <p:cNvSpPr txBox="1">
              <a:spLocks noChangeArrowheads="1"/>
            </p:cNvSpPr>
            <p:nvPr/>
          </p:nvSpPr>
          <p:spPr bwMode="auto">
            <a:xfrm>
              <a:off x="1111250" y="1946275"/>
              <a:ext cx="8999538" cy="1643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 anchor="ctr">
              <a:spAutoFit/>
            </a:bodyPr>
            <a:lstStyle>
              <a:lvl1pPr marL="231775" indent="-231775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231775" marR="0" lvl="0" indent="-231775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130000"/>
                </a:spcAft>
                <a:buClr>
                  <a:srgbClr val="E93E35"/>
                </a:buClr>
                <a:buSzPct val="130000"/>
                <a:buFontTx/>
                <a:buNone/>
                <a:tabLst>
                  <a:tab pos="231775" algn="l"/>
                  <a:tab pos="4805363" algn="l"/>
                  <a:tab pos="6096000" algn="l"/>
                </a:tabLst>
                <a:defRPr/>
              </a:pPr>
              <a:r>
                <a:rPr kumimoji="0" lang="en-GB" altLang="en-US" sz="1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Children living with HIV</a:t>
              </a:r>
              <a:r>
                <a:rPr kumimoji="0" lang="en-GB" altLang="en-US" sz="16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	</a:t>
              </a:r>
              <a:r>
                <a:rPr kumimoji="0" lang="en-GB" altLang="en-US" sz="1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1.4 million</a:t>
              </a:r>
              <a:r>
                <a:rPr kumimoji="0" lang="en-GB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	</a:t>
              </a:r>
              <a:r>
                <a:rPr kumimoji="0" lang="en-GB" altLang="en-US" sz="1300" b="0" i="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[1.1 million–1.7 million]</a:t>
              </a:r>
            </a:p>
            <a:p>
              <a:pPr marL="231775" marR="0" lvl="0" indent="-231775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130000"/>
                </a:spcAft>
                <a:buClr>
                  <a:srgbClr val="E93E35"/>
                </a:buClr>
                <a:buSzPct val="130000"/>
                <a:buFontTx/>
                <a:buNone/>
                <a:tabLst>
                  <a:tab pos="231775" algn="l"/>
                  <a:tab pos="4805363" algn="l"/>
                  <a:tab pos="6096000" algn="l"/>
                </a:tabLst>
                <a:defRPr/>
              </a:pPr>
              <a:r>
                <a:rPr kumimoji="0" lang="en-US" altLang="en-US" sz="18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 Bold"/>
                  <a:ea typeface="ＭＳ Ｐゴシック"/>
                  <a:cs typeface="Arial Bold"/>
                </a:rPr>
                <a:t>New HIV infections </a:t>
              </a:r>
              <a:r>
                <a:rPr kumimoji="0" lang="en-US" altLang="en-US" sz="16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 Bold"/>
                  <a:ea typeface="ＭＳ Ｐゴシック"/>
                  <a:cs typeface="Arial Bold"/>
                </a:rPr>
                <a:t>	</a:t>
              </a:r>
              <a:r>
                <a:rPr kumimoji="0" lang="en-US" altLang="en-US" sz="18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120 000</a:t>
              </a: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 	</a:t>
              </a:r>
              <a:r>
                <a:rPr lang="en-US" altLang="en-US" sz="1300">
                  <a:solidFill>
                    <a:prstClr val="white">
                      <a:lumMod val="50000"/>
                    </a:prstClr>
                  </a:solidFill>
                </a:rPr>
                <a:t>[83 000–170 000]</a:t>
              </a:r>
            </a:p>
            <a:p>
              <a:pPr eaLnBrk="1" hangingPunct="1">
                <a:spcAft>
                  <a:spcPct val="130000"/>
                </a:spcAft>
                <a:buClr>
                  <a:srgbClr val="E93E35"/>
                </a:buClr>
                <a:buSzPct val="130000"/>
                <a:tabLst>
                  <a:tab pos="231775" algn="l"/>
                  <a:tab pos="4805363" algn="l"/>
                  <a:tab pos="6096000" algn="l"/>
                </a:tabLst>
                <a:defRPr/>
              </a:pPr>
              <a:r>
                <a:rPr kumimoji="0" lang="en-GB" altLang="en-US" sz="18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 Bold"/>
                  <a:ea typeface="ＭＳ Ｐゴシック"/>
                  <a:cs typeface="Arial Bold"/>
                </a:rPr>
                <a:t>Deaths due to AIDS</a:t>
              </a:r>
              <a:r>
                <a:rPr lang="en-US" altLang="en-US" sz="1600" b="1">
                  <a:latin typeface="Arial Bold"/>
                  <a:ea typeface="ＭＳ Ｐゴシック"/>
                  <a:cs typeface="Arial Bold"/>
                </a:rPr>
                <a:t>	 </a:t>
              </a:r>
              <a:r>
                <a:rPr kumimoji="0" lang="en-US" altLang="en-US" sz="16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 Bold"/>
                  <a:ea typeface="ＭＳ Ｐゴシック"/>
                  <a:cs typeface="Arial Bold"/>
                </a:rPr>
                <a:t> </a:t>
              </a:r>
              <a:r>
                <a:rPr kumimoji="0" lang="en-US" altLang="en-US" sz="1800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76 000</a:t>
              </a: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 	</a:t>
              </a:r>
              <a:r>
                <a:rPr kumimoji="0" lang="en-US" altLang="en-US" sz="1300" b="0" i="0" u="none" strike="noStrike" kern="1200" cap="none" spc="0" normalizeH="0" baseline="0" noProof="0">
                  <a:ln>
                    <a:noFill/>
                  </a:ln>
                  <a:solidFill>
                    <a:srgbClr val="7F7F7F"/>
                  </a:solidFill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[</a:t>
              </a:r>
              <a:r>
                <a:rPr lang="en-US" altLang="en-US" sz="1300">
                  <a:solidFill>
                    <a:srgbClr val="7F7F7F"/>
                  </a:solidFill>
                  <a:latin typeface="Arial"/>
                  <a:ea typeface="ＭＳ Ｐゴシック"/>
                  <a:cs typeface="Arial"/>
                </a:rPr>
                <a:t>53</a:t>
              </a:r>
              <a:r>
                <a:rPr kumimoji="0" lang="en-US" altLang="en-US" sz="1300" b="0" i="0" u="none" strike="noStrike" kern="1200" cap="none" spc="0" normalizeH="0" baseline="0" noProof="0">
                  <a:ln>
                    <a:noFill/>
                  </a:ln>
                  <a:solidFill>
                    <a:srgbClr val="7F7F7F"/>
                  </a:solidFill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 000–110 000]</a:t>
              </a:r>
              <a:endParaRPr lang="en-US" altLang="en-US" sz="13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/>
                <a:ea typeface="ＭＳ Ｐゴシック"/>
                <a:cs typeface="Arial"/>
              </a:endParaRPr>
            </a:p>
          </p:txBody>
        </p:sp>
        <p:sp>
          <p:nvSpPr>
            <p:cNvPr id="6147" name="Line 7"/>
            <p:cNvSpPr>
              <a:spLocks noChangeShapeType="1"/>
            </p:cNvSpPr>
            <p:nvPr/>
          </p:nvSpPr>
          <p:spPr bwMode="auto">
            <a:xfrm>
              <a:off x="1195388" y="2449513"/>
              <a:ext cx="8378825" cy="0"/>
            </a:xfrm>
            <a:prstGeom prst="line">
              <a:avLst/>
            </a:prstGeom>
            <a:ln>
              <a:solidFill>
                <a:srgbClr val="1CB2BB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148" name="Line 7"/>
            <p:cNvSpPr>
              <a:spLocks noChangeShapeType="1"/>
            </p:cNvSpPr>
            <p:nvPr/>
          </p:nvSpPr>
          <p:spPr bwMode="auto">
            <a:xfrm>
              <a:off x="1196975" y="3079750"/>
              <a:ext cx="8378825" cy="0"/>
            </a:xfrm>
            <a:prstGeom prst="line">
              <a:avLst/>
            </a:prstGeom>
            <a:ln>
              <a:solidFill>
                <a:srgbClr val="1CB2BB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149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Global estimates for children (&lt;15 years) </a:t>
              </a:r>
              <a:r>
                <a:rPr kumimoji="0" lang="en-US" altLang="en-US" sz="2200" b="1" i="0" u="none" strike="noStrike" kern="1200" cap="none" spc="0" normalizeH="0" baseline="0" noProof="0">
                  <a:ln>
                    <a:noFill/>
                  </a:ln>
                  <a:solidFill>
                    <a:srgbClr val="1CB2BB"/>
                  </a:solidFill>
                  <a:uLnTx/>
                  <a:uFillTx/>
                  <a:latin typeface="Arial"/>
                  <a:ea typeface="ＭＳ Ｐゴシック" pitchFamily="34" charset="-128"/>
                  <a:cs typeface="+mn-cs"/>
                  <a:sym typeface="Webdings" pitchFamily="18" charset="2"/>
                </a:rPr>
                <a:t></a:t>
              </a:r>
              <a:r>
                <a:rPr kumimoji="0" lang="en-US" altLang="en-US" sz="2200" b="1" i="0" u="none" strike="noStrike" kern="1200" cap="none" spc="0" normalizeH="0" baseline="0" noProof="0">
                  <a:ln>
                    <a:noFill/>
                  </a:ln>
                  <a:solidFill>
                    <a:srgbClr val="E31837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  <a:sym typeface="Webdings" pitchFamily="18" charset="2"/>
                </a:rPr>
                <a:t> </a:t>
              </a:r>
              <a:r>
                <a:rPr kumimoji="0" lang="en-US" altLang="en-US" sz="2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2023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17625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2C73C4E-F852-4709-82C9-49B170D1025C}"/>
              </a:ext>
            </a:extLst>
          </p:cNvPr>
          <p:cNvGrpSpPr/>
          <p:nvPr/>
        </p:nvGrpSpPr>
        <p:grpSpPr>
          <a:xfrm>
            <a:off x="363600" y="730250"/>
            <a:ext cx="9828150" cy="5365750"/>
            <a:chOff x="363600" y="730250"/>
            <a:chExt cx="9828150" cy="5365750"/>
          </a:xfrm>
        </p:grpSpPr>
        <p:sp>
          <p:nvSpPr>
            <p:cNvPr id="9218" name="Rectangle 2"/>
            <p:cNvSpPr>
              <a:spLocks noChangeArrowheads="1"/>
            </p:cNvSpPr>
            <p:nvPr/>
          </p:nvSpPr>
          <p:spPr bwMode="auto">
            <a:xfrm>
              <a:off x="365125" y="5943600"/>
              <a:ext cx="70739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indent="114300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114300" algn="l" defTabSz="914400" rtl="0" eaLnBrk="0" fontAlgn="base" latinLnBrk="0" hangingPunct="0">
                <a:lnSpc>
                  <a:spcPct val="12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14300" algn="l"/>
                </a:tabLst>
                <a:defRPr/>
              </a:pPr>
              <a:r>
                <a:rPr kumimoji="0" lang="en-US" altLang="en-US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The ranges around the estimates in this table define the boundaries within which the actual numbers lie, based on the best available information. </a:t>
              </a:r>
            </a:p>
          </p:txBody>
        </p:sp>
        <p:sp>
          <p:nvSpPr>
            <p:cNvPr id="9219" name="Rectangle 62"/>
            <p:cNvSpPr>
              <a:spLocks noChangeArrowheads="1"/>
            </p:cNvSpPr>
            <p:nvPr/>
          </p:nvSpPr>
          <p:spPr bwMode="auto">
            <a:xfrm>
              <a:off x="365125" y="730250"/>
              <a:ext cx="9826625" cy="442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Regional HIV and AIDS statistics and features </a:t>
              </a:r>
              <a:r>
                <a:rPr kumimoji="0" lang="en-US" altLang="en-US" sz="2200" b="1" i="0" u="none" strike="noStrike" kern="1200" cap="none" spc="0" normalizeH="0" baseline="0" noProof="0">
                  <a:ln>
                    <a:noFill/>
                  </a:ln>
                  <a:solidFill>
                    <a:srgbClr val="00A99A"/>
                  </a:solidFill>
                  <a:uLnTx/>
                  <a:uFillTx/>
                  <a:latin typeface="Arial"/>
                  <a:ea typeface="ＭＳ Ｐゴシック" pitchFamily="34" charset="-128"/>
                  <a:cs typeface="+mn-cs"/>
                  <a:sym typeface="Webdings" pitchFamily="18" charset="2"/>
                </a:rPr>
                <a:t></a:t>
              </a:r>
              <a:r>
                <a:rPr kumimoji="0" lang="en-US" altLang="en-US" sz="2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 2023</a:t>
              </a:r>
            </a:p>
          </p:txBody>
        </p:sp>
        <p:sp>
          <p:nvSpPr>
            <p:cNvPr id="9273" name="Rectangle 6"/>
            <p:cNvSpPr>
              <a:spLocks noChangeArrowheads="1"/>
            </p:cNvSpPr>
            <p:nvPr/>
          </p:nvSpPr>
          <p:spPr bwMode="auto">
            <a:xfrm>
              <a:off x="5624561" y="1349376"/>
              <a:ext cx="1736725" cy="457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ctr" defTabSz="914400" rtl="0" eaLnBrk="0" fontAlgn="ctr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Adults and children newly infected with HIV</a:t>
              </a:r>
            </a:p>
          </p:txBody>
        </p:sp>
        <p:sp>
          <p:nvSpPr>
            <p:cNvPr id="9274" name="Rectangle 7"/>
            <p:cNvSpPr>
              <a:spLocks noChangeArrowheads="1"/>
            </p:cNvSpPr>
            <p:nvPr/>
          </p:nvSpPr>
          <p:spPr bwMode="auto">
            <a:xfrm>
              <a:off x="3198813" y="1349375"/>
              <a:ext cx="1644650" cy="457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ctr" defTabSz="914400" rtl="0" eaLnBrk="0" fontAlgn="ctr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Adults and children living with HIV</a:t>
              </a:r>
            </a:p>
          </p:txBody>
        </p:sp>
        <p:sp>
          <p:nvSpPr>
            <p:cNvPr id="9275" name="Rectangle 39"/>
            <p:cNvSpPr>
              <a:spLocks noChangeArrowheads="1"/>
            </p:cNvSpPr>
            <p:nvPr/>
          </p:nvSpPr>
          <p:spPr bwMode="auto">
            <a:xfrm>
              <a:off x="8318500" y="1349375"/>
              <a:ext cx="1554163" cy="457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ctr" defTabSz="914400" rtl="0" eaLnBrk="0" fontAlgn="ctr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Adult and child </a:t>
              </a:r>
            </a:p>
            <a:p>
              <a:pPr marL="0" marR="0" lvl="0" indent="0" algn="ctr" defTabSz="914400" rtl="0" eaLnBrk="0" fontAlgn="ctr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deaths due to AIDS</a:t>
              </a:r>
            </a:p>
          </p:txBody>
        </p:sp>
        <p:sp>
          <p:nvSpPr>
            <p:cNvPr id="9224" name="Line 7"/>
            <p:cNvSpPr>
              <a:spLocks noChangeShapeType="1"/>
            </p:cNvSpPr>
            <p:nvPr/>
          </p:nvSpPr>
          <p:spPr bwMode="auto">
            <a:xfrm>
              <a:off x="474663" y="1853397"/>
              <a:ext cx="9296400" cy="0"/>
            </a:xfrm>
            <a:prstGeom prst="line">
              <a:avLst/>
            </a:prstGeom>
            <a:ln>
              <a:solidFill>
                <a:srgbClr val="1CB2BB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25" name="Line 7"/>
            <p:cNvSpPr>
              <a:spLocks noChangeShapeType="1"/>
            </p:cNvSpPr>
            <p:nvPr/>
          </p:nvSpPr>
          <p:spPr bwMode="auto">
            <a:xfrm>
              <a:off x="474663" y="2278800"/>
              <a:ext cx="9296400" cy="0"/>
            </a:xfrm>
            <a:prstGeom prst="line">
              <a:avLst/>
            </a:prstGeom>
            <a:ln>
              <a:solidFill>
                <a:srgbClr val="1CB2BB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74663" y="2703600"/>
              <a:ext cx="9296400" cy="0"/>
            </a:xfrm>
            <a:prstGeom prst="line">
              <a:avLst/>
            </a:prstGeom>
            <a:ln>
              <a:solidFill>
                <a:srgbClr val="1CB2BB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27" name="Line 7"/>
            <p:cNvSpPr>
              <a:spLocks noChangeShapeType="1"/>
            </p:cNvSpPr>
            <p:nvPr/>
          </p:nvSpPr>
          <p:spPr bwMode="auto">
            <a:xfrm>
              <a:off x="474663" y="3128400"/>
              <a:ext cx="9296400" cy="0"/>
            </a:xfrm>
            <a:prstGeom prst="line">
              <a:avLst/>
            </a:prstGeom>
            <a:ln>
              <a:solidFill>
                <a:srgbClr val="1CB2BB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28" name="Line 7"/>
            <p:cNvSpPr>
              <a:spLocks noChangeShapeType="1"/>
            </p:cNvSpPr>
            <p:nvPr/>
          </p:nvSpPr>
          <p:spPr bwMode="auto">
            <a:xfrm>
              <a:off x="474663" y="3553200"/>
              <a:ext cx="9296400" cy="0"/>
            </a:xfrm>
            <a:prstGeom prst="line">
              <a:avLst/>
            </a:prstGeom>
            <a:ln>
              <a:solidFill>
                <a:srgbClr val="1CB2BB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29" name="Line 7"/>
            <p:cNvSpPr>
              <a:spLocks noChangeShapeType="1"/>
            </p:cNvSpPr>
            <p:nvPr/>
          </p:nvSpPr>
          <p:spPr bwMode="auto">
            <a:xfrm>
              <a:off x="474663" y="3978000"/>
              <a:ext cx="9296400" cy="0"/>
            </a:xfrm>
            <a:prstGeom prst="line">
              <a:avLst/>
            </a:prstGeom>
            <a:ln>
              <a:solidFill>
                <a:srgbClr val="1CB2BB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30" name="Line 7"/>
            <p:cNvSpPr>
              <a:spLocks noChangeShapeType="1"/>
            </p:cNvSpPr>
            <p:nvPr/>
          </p:nvSpPr>
          <p:spPr bwMode="auto">
            <a:xfrm>
              <a:off x="474663" y="4827600"/>
              <a:ext cx="9296400" cy="0"/>
            </a:xfrm>
            <a:prstGeom prst="line">
              <a:avLst/>
            </a:prstGeom>
            <a:ln>
              <a:solidFill>
                <a:srgbClr val="1CB2BB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31" name="Line 7"/>
            <p:cNvSpPr>
              <a:spLocks noChangeShapeType="1"/>
            </p:cNvSpPr>
            <p:nvPr/>
          </p:nvSpPr>
          <p:spPr bwMode="auto">
            <a:xfrm>
              <a:off x="474663" y="5255543"/>
              <a:ext cx="9296400" cy="0"/>
            </a:xfrm>
            <a:prstGeom prst="line">
              <a:avLst/>
            </a:prstGeom>
            <a:ln>
              <a:solidFill>
                <a:srgbClr val="1CB2BB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32" name="Line 74"/>
            <p:cNvSpPr>
              <a:spLocks noChangeShapeType="1"/>
            </p:cNvSpPr>
            <p:nvPr/>
          </p:nvSpPr>
          <p:spPr bwMode="auto">
            <a:xfrm>
              <a:off x="3152775" y="1405927"/>
              <a:ext cx="0" cy="4320186"/>
            </a:xfrm>
            <a:prstGeom prst="line">
              <a:avLst/>
            </a:prstGeom>
            <a:ln>
              <a:solidFill>
                <a:srgbClr val="1CB2BB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33" name="Line 75"/>
            <p:cNvSpPr>
              <a:spLocks noChangeShapeType="1"/>
            </p:cNvSpPr>
            <p:nvPr/>
          </p:nvSpPr>
          <p:spPr bwMode="auto">
            <a:xfrm>
              <a:off x="5215508" y="1405927"/>
              <a:ext cx="0" cy="4320186"/>
            </a:xfrm>
            <a:prstGeom prst="line">
              <a:avLst/>
            </a:prstGeom>
            <a:ln>
              <a:solidFill>
                <a:srgbClr val="1CB2BB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34" name="Line 77"/>
            <p:cNvSpPr>
              <a:spLocks noChangeShapeType="1"/>
            </p:cNvSpPr>
            <p:nvPr/>
          </p:nvSpPr>
          <p:spPr bwMode="auto">
            <a:xfrm>
              <a:off x="7879804" y="1400539"/>
              <a:ext cx="0" cy="4320186"/>
            </a:xfrm>
            <a:prstGeom prst="line">
              <a:avLst/>
            </a:prstGeom>
            <a:ln>
              <a:solidFill>
                <a:srgbClr val="1CB2BB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69" name="Rectangle 3"/>
            <p:cNvSpPr>
              <a:spLocks noChangeArrowheads="1"/>
            </p:cNvSpPr>
            <p:nvPr/>
          </p:nvSpPr>
          <p:spPr bwMode="auto">
            <a:xfrm>
              <a:off x="365125" y="5309545"/>
              <a:ext cx="2741613" cy="41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GLOBAL</a:t>
              </a:r>
            </a:p>
          </p:txBody>
        </p:sp>
        <p:sp>
          <p:nvSpPr>
            <p:cNvPr id="9270" name="Rectangle 4"/>
            <p:cNvSpPr>
              <a:spLocks noChangeArrowheads="1"/>
            </p:cNvSpPr>
            <p:nvPr/>
          </p:nvSpPr>
          <p:spPr bwMode="auto">
            <a:xfrm>
              <a:off x="3214800" y="5309545"/>
              <a:ext cx="1644650" cy="41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/>
            <a:p>
              <a:pPr algn="r"/>
              <a:r>
                <a:rPr lang="en-US" sz="1400">
                  <a:solidFill>
                    <a:prstClr val="black"/>
                  </a:solidFill>
                </a:rPr>
                <a:t>39.9 million </a:t>
              </a:r>
              <a:br>
                <a:rPr lang="en-US" sz="1200">
                  <a:solidFill>
                    <a:prstClr val="black"/>
                  </a:solidFill>
                </a:rPr>
              </a:br>
              <a:r>
                <a:rPr lang="en-US" sz="1000">
                  <a:solidFill>
                    <a:prstClr val="black"/>
                  </a:solidFill>
                </a:rPr>
                <a:t>[</a:t>
              </a:r>
              <a:r>
                <a:rPr lang="en-US" sz="1000">
                  <a:solidFill>
                    <a:srgbClr val="4D4D4D"/>
                  </a:solidFill>
                </a:rPr>
                <a:t>36.1 million – 44.6 million</a:t>
              </a:r>
              <a:r>
                <a:rPr lang="en-US" sz="1000">
                  <a:solidFill>
                    <a:prstClr val="black"/>
                  </a:solidFill>
                </a:rPr>
                <a:t>]</a:t>
              </a:r>
              <a:endParaRPr lang="en-US" altLang="en-US" sz="1000">
                <a:solidFill>
                  <a:prstClr val="black"/>
                </a:solidFill>
              </a:endParaRPr>
            </a:p>
          </p:txBody>
        </p:sp>
        <p:sp>
          <p:nvSpPr>
            <p:cNvPr id="9271" name="Rectangle 5"/>
            <p:cNvSpPr>
              <a:spLocks noChangeArrowheads="1"/>
            </p:cNvSpPr>
            <p:nvPr/>
          </p:nvSpPr>
          <p:spPr bwMode="auto">
            <a:xfrm>
              <a:off x="5639023" y="5309545"/>
              <a:ext cx="1736725" cy="41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1.3 million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[1.0 million–</a:t>
              </a:r>
              <a:r>
                <a:rPr lang="en-US" altLang="en-US" sz="1000">
                  <a:solidFill>
                    <a:srgbClr val="4D4D4D"/>
                  </a:solidFill>
                </a:rPr>
                <a:t>1.7</a:t>
              </a:r>
              <a:r>
                <a:rPr kumimoji="0" lang="en-US" alt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million]</a:t>
              </a:r>
            </a:p>
          </p:txBody>
        </p:sp>
        <p:sp>
          <p:nvSpPr>
            <p:cNvPr id="9272" name="Rectangle 38"/>
            <p:cNvSpPr>
              <a:spLocks noChangeArrowheads="1"/>
            </p:cNvSpPr>
            <p:nvPr/>
          </p:nvSpPr>
          <p:spPr bwMode="auto">
            <a:xfrm>
              <a:off x="8244000" y="5309545"/>
              <a:ext cx="1554163" cy="41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400">
                  <a:solidFill>
                    <a:srgbClr val="000000"/>
                  </a:solidFill>
                </a:rPr>
                <a:t>630</a:t>
              </a:r>
              <a:r>
                <a:rPr kumimoji="0" lang="en-US" alt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</a:t>
              </a:r>
              <a:r>
                <a:rPr lang="en-US" altLang="en-US" sz="1000">
                  <a:solidFill>
                    <a:srgbClr val="4D4D4D"/>
                  </a:solidFill>
                </a:rPr>
                <a:t>500</a:t>
              </a:r>
              <a:r>
                <a:rPr kumimoji="0" lang="en-US" alt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000–820 000]</a:t>
              </a:r>
            </a:p>
          </p:txBody>
        </p:sp>
        <p:sp>
          <p:nvSpPr>
            <p:cNvPr id="9262" name="Rectangle 10"/>
            <p:cNvSpPr>
              <a:spLocks noChangeArrowheads="1"/>
            </p:cNvSpPr>
            <p:nvPr/>
          </p:nvSpPr>
          <p:spPr bwMode="auto">
            <a:xfrm>
              <a:off x="365125" y="27576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Middle East and North Africa</a:t>
              </a:r>
            </a:p>
          </p:txBody>
        </p:sp>
        <p:sp>
          <p:nvSpPr>
            <p:cNvPr id="9263" name="Rectangle 19"/>
            <p:cNvSpPr>
              <a:spLocks noChangeArrowheads="1"/>
            </p:cNvSpPr>
            <p:nvPr/>
          </p:nvSpPr>
          <p:spPr bwMode="auto">
            <a:xfrm>
              <a:off x="3214800" y="27576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210 000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[170 000–280 000]</a:t>
              </a:r>
            </a:p>
          </p:txBody>
        </p:sp>
        <p:sp>
          <p:nvSpPr>
            <p:cNvPr id="9264" name="Rectangle 24"/>
            <p:cNvSpPr>
              <a:spLocks noChangeArrowheads="1"/>
            </p:cNvSpPr>
            <p:nvPr/>
          </p:nvSpPr>
          <p:spPr bwMode="auto">
            <a:xfrm>
              <a:off x="5639023" y="27576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23 000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</a:t>
              </a:r>
              <a:r>
                <a:rPr lang="en-US" altLang="en-US" sz="900">
                  <a:solidFill>
                    <a:srgbClr val="4D4D4D"/>
                  </a:solidFill>
                </a:rPr>
                <a:t>16 0</a:t>
              </a: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00–35 000]</a:t>
              </a:r>
            </a:p>
          </p:txBody>
        </p:sp>
        <p:sp>
          <p:nvSpPr>
            <p:cNvPr id="9265" name="Rectangle 41"/>
            <p:cNvSpPr>
              <a:spLocks noChangeArrowheads="1"/>
            </p:cNvSpPr>
            <p:nvPr/>
          </p:nvSpPr>
          <p:spPr bwMode="auto">
            <a:xfrm>
              <a:off x="8244000" y="2757600"/>
              <a:ext cx="155416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6200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</a:t>
              </a:r>
              <a:r>
                <a:rPr lang="en-US" altLang="en-US" sz="900">
                  <a:solidFill>
                    <a:srgbClr val="4D4D4D"/>
                  </a:solidFill>
                </a:rPr>
                <a:t>4100</a:t>
              </a: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–9400]</a:t>
              </a:r>
            </a:p>
          </p:txBody>
        </p:sp>
        <p:sp>
          <p:nvSpPr>
            <p:cNvPr id="9258" name="Rectangle 12"/>
            <p:cNvSpPr>
              <a:spLocks noChangeArrowheads="1"/>
            </p:cNvSpPr>
            <p:nvPr/>
          </p:nvSpPr>
          <p:spPr bwMode="auto">
            <a:xfrm>
              <a:off x="365125" y="31824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Asia and the Pacific</a:t>
              </a:r>
            </a:p>
          </p:txBody>
        </p:sp>
        <p:sp>
          <p:nvSpPr>
            <p:cNvPr id="9259" name="Rectangle 20"/>
            <p:cNvSpPr>
              <a:spLocks noChangeArrowheads="1"/>
            </p:cNvSpPr>
            <p:nvPr/>
          </p:nvSpPr>
          <p:spPr bwMode="auto">
            <a:xfrm>
              <a:off x="3214800" y="31824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200">
                  <a:solidFill>
                    <a:prstClr val="black"/>
                  </a:solidFill>
                </a:rPr>
                <a:t>6.7</a:t>
              </a:r>
              <a:r>
                <a:rPr kumimoji="0" lang="en-US" alt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million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</a:t>
              </a:r>
              <a:r>
                <a:rPr lang="en-US" altLang="en-US" sz="900">
                  <a:solidFill>
                    <a:srgbClr val="4D4D4D"/>
                  </a:solidFill>
                </a:rPr>
                <a:t>6.1</a:t>
              </a: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million–7.5 million]</a:t>
              </a:r>
            </a:p>
          </p:txBody>
        </p:sp>
        <p:sp>
          <p:nvSpPr>
            <p:cNvPr id="9260" name="Rectangle 25"/>
            <p:cNvSpPr>
              <a:spLocks noChangeArrowheads="1"/>
            </p:cNvSpPr>
            <p:nvPr/>
          </p:nvSpPr>
          <p:spPr bwMode="auto">
            <a:xfrm>
              <a:off x="5639023" y="31824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300 000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</a:t>
              </a:r>
              <a:r>
                <a:rPr lang="en-US" altLang="en-US" sz="900">
                  <a:solidFill>
                    <a:srgbClr val="4D4D4D"/>
                  </a:solidFill>
                </a:rPr>
                <a:t>270</a:t>
              </a: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000–370 000]</a:t>
              </a:r>
            </a:p>
          </p:txBody>
        </p:sp>
        <p:sp>
          <p:nvSpPr>
            <p:cNvPr id="9261" name="Rectangle 42"/>
            <p:cNvSpPr>
              <a:spLocks noChangeArrowheads="1"/>
            </p:cNvSpPr>
            <p:nvPr/>
          </p:nvSpPr>
          <p:spPr bwMode="auto">
            <a:xfrm>
              <a:off x="8244000" y="3182400"/>
              <a:ext cx="155416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200">
                  <a:solidFill>
                    <a:prstClr val="black"/>
                  </a:solidFill>
                </a:rPr>
                <a:t>150</a:t>
              </a:r>
              <a:r>
                <a:rPr kumimoji="0" lang="en-US" alt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[110 000–200 000]</a:t>
              </a:r>
            </a:p>
          </p:txBody>
        </p:sp>
        <p:sp>
          <p:nvSpPr>
            <p:cNvPr id="9254" name="Rectangle 14"/>
            <p:cNvSpPr>
              <a:spLocks noChangeArrowheads="1"/>
            </p:cNvSpPr>
            <p:nvPr/>
          </p:nvSpPr>
          <p:spPr bwMode="auto">
            <a:xfrm>
              <a:off x="365125" y="44568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Eastern Europe and central Asia</a:t>
              </a:r>
            </a:p>
          </p:txBody>
        </p:sp>
        <p:sp>
          <p:nvSpPr>
            <p:cNvPr id="9255" name="Rectangle 21"/>
            <p:cNvSpPr>
              <a:spLocks noChangeArrowheads="1"/>
            </p:cNvSpPr>
            <p:nvPr/>
          </p:nvSpPr>
          <p:spPr bwMode="auto">
            <a:xfrm>
              <a:off x="3214800" y="44568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2.1 million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[1.9 million–2.3 million]</a:t>
              </a:r>
            </a:p>
          </p:txBody>
        </p:sp>
        <p:sp>
          <p:nvSpPr>
            <p:cNvPr id="9256" name="Rectangle 26"/>
            <p:cNvSpPr>
              <a:spLocks noChangeArrowheads="1"/>
            </p:cNvSpPr>
            <p:nvPr/>
          </p:nvSpPr>
          <p:spPr bwMode="auto">
            <a:xfrm>
              <a:off x="5639023" y="44568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140 000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[120 000–160 000]</a:t>
              </a:r>
            </a:p>
          </p:txBody>
        </p:sp>
        <p:sp>
          <p:nvSpPr>
            <p:cNvPr id="9257" name="Rectangle 43"/>
            <p:cNvSpPr>
              <a:spLocks noChangeArrowheads="1"/>
            </p:cNvSpPr>
            <p:nvPr/>
          </p:nvSpPr>
          <p:spPr bwMode="auto">
            <a:xfrm>
              <a:off x="8244000" y="4456800"/>
              <a:ext cx="155416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44 000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[35 000–54 000]</a:t>
              </a:r>
            </a:p>
          </p:txBody>
        </p:sp>
        <p:sp>
          <p:nvSpPr>
            <p:cNvPr id="9250" name="Rectangle 9"/>
            <p:cNvSpPr>
              <a:spLocks noChangeArrowheads="1"/>
            </p:cNvSpPr>
            <p:nvPr/>
          </p:nvSpPr>
          <p:spPr bwMode="auto">
            <a:xfrm>
              <a:off x="365125" y="23328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914400" rtl="0" eaLnBrk="0" fontAlgn="ctr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Western and central Africa</a:t>
              </a:r>
              <a:endParaRPr kumimoji="0" lang="en-US" alt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9251" name="Rectangle 28"/>
            <p:cNvSpPr>
              <a:spLocks noChangeArrowheads="1"/>
            </p:cNvSpPr>
            <p:nvPr/>
          </p:nvSpPr>
          <p:spPr bwMode="auto">
            <a:xfrm>
              <a:off x="3214800" y="23328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200">
                  <a:solidFill>
                    <a:prstClr val="black"/>
                  </a:solidFill>
                </a:rPr>
                <a:t>5.1</a:t>
              </a:r>
              <a:r>
                <a:rPr kumimoji="0" lang="en-US" alt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million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</a:t>
              </a:r>
              <a:r>
                <a:rPr lang="en-US" altLang="en-US" sz="900">
                  <a:solidFill>
                    <a:srgbClr val="4D4D4D"/>
                  </a:solidFill>
                </a:rPr>
                <a:t>4.5</a:t>
              </a: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million–5.9 million]</a:t>
              </a:r>
            </a:p>
          </p:txBody>
        </p:sp>
        <p:sp>
          <p:nvSpPr>
            <p:cNvPr id="9252" name="Rectangle 33"/>
            <p:cNvSpPr>
              <a:spLocks noChangeArrowheads="1"/>
            </p:cNvSpPr>
            <p:nvPr/>
          </p:nvSpPr>
          <p:spPr bwMode="auto">
            <a:xfrm>
              <a:off x="5639023" y="23328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190 000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[130 000–280 000]</a:t>
              </a:r>
            </a:p>
          </p:txBody>
        </p:sp>
        <p:sp>
          <p:nvSpPr>
            <p:cNvPr id="9253" name="Rectangle 45"/>
            <p:cNvSpPr>
              <a:spLocks noChangeArrowheads="1"/>
            </p:cNvSpPr>
            <p:nvPr/>
          </p:nvSpPr>
          <p:spPr bwMode="auto">
            <a:xfrm>
              <a:off x="8244000" y="2332800"/>
              <a:ext cx="155416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130 000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</a:t>
              </a:r>
              <a:r>
                <a:rPr lang="en-US" altLang="en-US" sz="900">
                  <a:solidFill>
                    <a:srgbClr val="4D4D4D"/>
                  </a:solidFill>
                </a:rPr>
                <a:t>100</a:t>
              </a: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000–170 000]</a:t>
              </a:r>
            </a:p>
          </p:txBody>
        </p:sp>
        <p:sp>
          <p:nvSpPr>
            <p:cNvPr id="9243" name="Rectangle 15"/>
            <p:cNvSpPr>
              <a:spLocks noChangeArrowheads="1"/>
            </p:cNvSpPr>
            <p:nvPr/>
          </p:nvSpPr>
          <p:spPr bwMode="auto">
            <a:xfrm>
              <a:off x="365125" y="48816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Western and central Europe and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North America</a:t>
              </a:r>
            </a:p>
          </p:txBody>
        </p:sp>
        <p:sp>
          <p:nvSpPr>
            <p:cNvPr id="9244" name="Rectangle 31"/>
            <p:cNvSpPr>
              <a:spLocks noChangeArrowheads="1"/>
            </p:cNvSpPr>
            <p:nvPr/>
          </p:nvSpPr>
          <p:spPr bwMode="auto">
            <a:xfrm>
              <a:off x="3214800" y="48816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2.3 million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[2.0 million–2.7 million]</a:t>
              </a:r>
            </a:p>
          </p:txBody>
        </p:sp>
        <p:sp>
          <p:nvSpPr>
            <p:cNvPr id="9245" name="Rectangle 36"/>
            <p:cNvSpPr>
              <a:spLocks noChangeArrowheads="1"/>
            </p:cNvSpPr>
            <p:nvPr/>
          </p:nvSpPr>
          <p:spPr bwMode="auto">
            <a:xfrm>
              <a:off x="5639023" y="48816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200">
                  <a:solidFill>
                    <a:prstClr val="black"/>
                  </a:solidFill>
                </a:rPr>
                <a:t>56</a:t>
              </a:r>
              <a:r>
                <a:rPr kumimoji="0" lang="en-US" alt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</a:t>
              </a:r>
              <a:r>
                <a:rPr lang="en-US" altLang="en-US" sz="900">
                  <a:solidFill>
                    <a:srgbClr val="4D4D4D"/>
                  </a:solidFill>
                </a:rPr>
                <a:t>45</a:t>
              </a: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000–67 000]</a:t>
              </a:r>
            </a:p>
          </p:txBody>
        </p:sp>
        <p:sp>
          <p:nvSpPr>
            <p:cNvPr id="9246" name="Rectangle 48"/>
            <p:cNvSpPr>
              <a:spLocks noChangeArrowheads="1"/>
            </p:cNvSpPr>
            <p:nvPr/>
          </p:nvSpPr>
          <p:spPr bwMode="auto">
            <a:xfrm>
              <a:off x="8244000" y="4881600"/>
              <a:ext cx="155416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13 000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[9400–17 000]</a:t>
              </a:r>
            </a:p>
          </p:txBody>
        </p:sp>
        <p:sp>
          <p:nvSpPr>
            <p:cNvPr id="9266" name="Rectangle 8"/>
            <p:cNvSpPr>
              <a:spLocks noChangeArrowheads="1"/>
            </p:cNvSpPr>
            <p:nvPr/>
          </p:nvSpPr>
          <p:spPr bwMode="auto">
            <a:xfrm>
              <a:off x="365125" y="19080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914400" rtl="0" eaLnBrk="0" fontAlgn="ctr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Eastern and southern Africa</a:t>
              </a:r>
              <a:endParaRPr kumimoji="0" lang="en-US" alt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9267" name="Rectangle 18"/>
            <p:cNvSpPr>
              <a:spLocks noChangeArrowheads="1"/>
            </p:cNvSpPr>
            <p:nvPr/>
          </p:nvSpPr>
          <p:spPr bwMode="auto">
            <a:xfrm>
              <a:off x="3214800" y="19080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20.8 million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[19.2 million–23.0 million]</a:t>
              </a:r>
            </a:p>
          </p:txBody>
        </p:sp>
        <p:sp>
          <p:nvSpPr>
            <p:cNvPr id="9268" name="Rectangle 23"/>
            <p:cNvSpPr>
              <a:spLocks noChangeArrowheads="1"/>
            </p:cNvSpPr>
            <p:nvPr/>
          </p:nvSpPr>
          <p:spPr bwMode="auto">
            <a:xfrm>
              <a:off x="5639023" y="19080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450 000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</a:t>
              </a:r>
              <a:r>
                <a:rPr lang="en-US" altLang="en-US" sz="900">
                  <a:solidFill>
                    <a:srgbClr val="4D4D4D"/>
                  </a:solidFill>
                </a:rPr>
                <a:t>360</a:t>
              </a: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000–580 000]</a:t>
              </a:r>
            </a:p>
          </p:txBody>
        </p:sp>
        <p:sp>
          <p:nvSpPr>
            <p:cNvPr id="9221" name="Rectangle 41"/>
            <p:cNvSpPr>
              <a:spLocks noChangeArrowheads="1"/>
            </p:cNvSpPr>
            <p:nvPr/>
          </p:nvSpPr>
          <p:spPr bwMode="auto">
            <a:xfrm>
              <a:off x="8269288" y="1908238"/>
              <a:ext cx="1554162" cy="32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200">
                  <a:solidFill>
                    <a:prstClr val="black"/>
                  </a:solidFill>
                </a:rPr>
                <a:t>26</a:t>
              </a:r>
              <a:r>
                <a:rPr kumimoji="0" lang="en-US" alt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[210 000–330 000]</a:t>
              </a:r>
            </a:p>
          </p:txBody>
        </p:sp>
        <p:sp>
          <p:nvSpPr>
            <p:cNvPr id="9247" name="Rectangle 13"/>
            <p:cNvSpPr>
              <a:spLocks noChangeArrowheads="1"/>
            </p:cNvSpPr>
            <p:nvPr/>
          </p:nvSpPr>
          <p:spPr bwMode="auto">
            <a:xfrm>
              <a:off x="365125" y="36072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914400" rtl="0" eaLnBrk="0" fontAlgn="ctr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Latin America </a:t>
              </a:r>
              <a:endParaRPr kumimoji="0" lang="en-US" alt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9248" name="Rectangle 30"/>
            <p:cNvSpPr>
              <a:spLocks noChangeArrowheads="1"/>
            </p:cNvSpPr>
            <p:nvPr/>
          </p:nvSpPr>
          <p:spPr bwMode="auto">
            <a:xfrm>
              <a:off x="3214800" y="36072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200">
                  <a:solidFill>
                    <a:prstClr val="black"/>
                  </a:solidFill>
                </a:rPr>
                <a:t>2</a:t>
              </a:r>
              <a:r>
                <a:rPr kumimoji="0" lang="en-US" alt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.3 million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</a:t>
              </a:r>
              <a:r>
                <a:rPr lang="en-US" altLang="en-US" sz="900">
                  <a:solidFill>
                    <a:srgbClr val="4D4D4D"/>
                  </a:solidFill>
                </a:rPr>
                <a:t>2.1</a:t>
              </a: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million–2.6 million]</a:t>
              </a:r>
            </a:p>
          </p:txBody>
        </p:sp>
        <p:sp>
          <p:nvSpPr>
            <p:cNvPr id="9249" name="Rectangle 35"/>
            <p:cNvSpPr>
              <a:spLocks noChangeArrowheads="1"/>
            </p:cNvSpPr>
            <p:nvPr/>
          </p:nvSpPr>
          <p:spPr bwMode="auto">
            <a:xfrm>
              <a:off x="5639023" y="36072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120 000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[97 000–150 000]</a:t>
              </a:r>
            </a:p>
          </p:txBody>
        </p:sp>
        <p:sp>
          <p:nvSpPr>
            <p:cNvPr id="9222" name="Rectangle 43"/>
            <p:cNvSpPr>
              <a:spLocks noChangeArrowheads="1"/>
            </p:cNvSpPr>
            <p:nvPr/>
          </p:nvSpPr>
          <p:spPr bwMode="auto">
            <a:xfrm>
              <a:off x="8239125" y="3608042"/>
              <a:ext cx="1554163" cy="32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30 000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</a:t>
              </a:r>
              <a:r>
                <a:rPr lang="en-US" altLang="en-US" sz="900">
                  <a:solidFill>
                    <a:srgbClr val="4D4D4D"/>
                  </a:solidFill>
                </a:rPr>
                <a:t>27 000</a:t>
              </a: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–42 000]</a:t>
              </a:r>
            </a:p>
          </p:txBody>
        </p:sp>
        <p:sp>
          <p:nvSpPr>
            <p:cNvPr id="67" name="Line 7"/>
            <p:cNvSpPr>
              <a:spLocks noChangeShapeType="1"/>
            </p:cNvSpPr>
            <p:nvPr/>
          </p:nvSpPr>
          <p:spPr bwMode="auto">
            <a:xfrm>
              <a:off x="475200" y="4402800"/>
              <a:ext cx="9296400" cy="0"/>
            </a:xfrm>
            <a:prstGeom prst="line">
              <a:avLst/>
            </a:prstGeom>
            <a:ln>
              <a:solidFill>
                <a:srgbClr val="1CB2BB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9" name="Rectangle 13"/>
            <p:cNvSpPr>
              <a:spLocks noChangeArrowheads="1"/>
            </p:cNvSpPr>
            <p:nvPr/>
          </p:nvSpPr>
          <p:spPr bwMode="auto">
            <a:xfrm>
              <a:off x="363600" y="40320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914400" rtl="0" eaLnBrk="0" fontAlgn="ctr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Caribbean </a:t>
              </a:r>
              <a:endParaRPr kumimoji="0" lang="en-US" alt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70" name="Rectangle 30"/>
            <p:cNvSpPr>
              <a:spLocks noChangeArrowheads="1"/>
            </p:cNvSpPr>
            <p:nvPr/>
          </p:nvSpPr>
          <p:spPr bwMode="auto">
            <a:xfrm>
              <a:off x="3213275" y="40320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340 000</a:t>
              </a:r>
              <a:endPara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[280 000–390 000]</a:t>
              </a:r>
            </a:p>
          </p:txBody>
        </p:sp>
        <p:sp>
          <p:nvSpPr>
            <p:cNvPr id="71" name="Rectangle 35"/>
            <p:cNvSpPr>
              <a:spLocks noChangeArrowheads="1"/>
            </p:cNvSpPr>
            <p:nvPr/>
          </p:nvSpPr>
          <p:spPr bwMode="auto">
            <a:xfrm>
              <a:off x="5637498" y="40320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15 000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</a:t>
              </a:r>
              <a:r>
                <a:rPr lang="en-US" altLang="en-US" sz="900">
                  <a:solidFill>
                    <a:srgbClr val="4D4D4D"/>
                  </a:solidFill>
                </a:rPr>
                <a:t>9900</a:t>
              </a: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–21 000]</a:t>
              </a:r>
            </a:p>
          </p:txBody>
        </p:sp>
        <p:sp>
          <p:nvSpPr>
            <p:cNvPr id="72" name="Rectangle 43"/>
            <p:cNvSpPr>
              <a:spLocks noChangeArrowheads="1"/>
            </p:cNvSpPr>
            <p:nvPr/>
          </p:nvSpPr>
          <p:spPr bwMode="auto">
            <a:xfrm>
              <a:off x="8237600" y="4032842"/>
              <a:ext cx="1554163" cy="32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200">
                  <a:solidFill>
                    <a:prstClr val="black"/>
                  </a:solidFill>
                </a:rPr>
                <a:t>51</a:t>
              </a:r>
              <a:r>
                <a:rPr kumimoji="0" lang="en-US" alt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</a:t>
              </a:r>
              <a:r>
                <a:rPr lang="en-US" altLang="en-US" sz="900">
                  <a:solidFill>
                    <a:srgbClr val="4D4D4D"/>
                  </a:solidFill>
                </a:rPr>
                <a:t>35</a:t>
              </a: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00– </a:t>
              </a:r>
              <a:r>
                <a:rPr lang="en-US" altLang="en-US" sz="900">
                  <a:solidFill>
                    <a:srgbClr val="4D4D4D"/>
                  </a:solidFill>
                </a:rPr>
                <a:t>74</a:t>
              </a:r>
              <a:r>
                <a:rPr kumimoji="0" lang="en-US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00]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D6ABAC21-ABE5-91E5-F5CA-7ED2A489F89C}"/>
              </a:ext>
            </a:extLst>
          </p:cNvPr>
          <p:cNvSpPr txBox="1"/>
          <p:nvPr/>
        </p:nvSpPr>
        <p:spPr>
          <a:xfrm>
            <a:off x="47134" y="6488668"/>
            <a:ext cx="31931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Source: UNAIDS 2024 epidemiological estimates</a:t>
            </a:r>
            <a:endParaRPr lang="en-CH" sz="120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0D5CA06-716C-2139-3C1E-8045DDC90B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384892"/>
              </p:ext>
            </p:extLst>
          </p:nvPr>
        </p:nvGraphicFramePr>
        <p:xfrm>
          <a:off x="1978266" y="1077533"/>
          <a:ext cx="6632927" cy="265430"/>
        </p:xfrm>
        <a:graphic>
          <a:graphicData uri="http://schemas.openxmlformats.org/drawingml/2006/table">
            <a:tbl>
              <a:tblPr/>
              <a:tblGrid>
                <a:gridCol w="6632927">
                  <a:extLst>
                    <a:ext uri="{9D8B030D-6E8A-4147-A177-3AD203B41FA5}">
                      <a16:colId xmlns:a16="http://schemas.microsoft.com/office/drawing/2014/main" val="335302392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new HIV infections, global, 1990–2023, and 2025 target</a:t>
                      </a: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3036617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9CA4EAB0-2E71-4AAA-904F-12EDA78ABF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5717730"/>
              </p:ext>
            </p:extLst>
          </p:nvPr>
        </p:nvGraphicFramePr>
        <p:xfrm>
          <a:off x="1675806" y="1533046"/>
          <a:ext cx="6935387" cy="46603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53461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51D628E-F061-0FE9-E2F2-3A55120A432A}"/>
              </a:ext>
            </a:extLst>
          </p:cNvPr>
          <p:cNvSpPr txBox="1"/>
          <p:nvPr/>
        </p:nvSpPr>
        <p:spPr>
          <a:xfrm>
            <a:off x="47134" y="6488668"/>
            <a:ext cx="31931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Source: UNAIDS 2024 epidemiological estimates</a:t>
            </a:r>
            <a:endParaRPr lang="en-CH" sz="1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3B3E62A-8A89-61DA-33E9-354BDC4D3A6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62"/>
          <a:stretch/>
        </p:blipFill>
        <p:spPr>
          <a:xfrm>
            <a:off x="1760456" y="1548450"/>
            <a:ext cx="6926344" cy="455295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18564D8-28DF-91A2-A786-09251391EB34}"/>
              </a:ext>
            </a:extLst>
          </p:cNvPr>
          <p:cNvSpPr txBox="1"/>
          <p:nvPr/>
        </p:nvSpPr>
        <p:spPr>
          <a:xfrm>
            <a:off x="1760456" y="1022682"/>
            <a:ext cx="676608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>
                <a:latin typeface="Calibri" panose="020F0502020204030204" pitchFamily="34" charset="0"/>
                <a:cs typeface="Calibri" panose="020F0502020204030204" pitchFamily="34" charset="0"/>
              </a:rPr>
              <a:t>Number of AIDS-related deaths, global, 1990–2023, and 2025 target</a:t>
            </a:r>
          </a:p>
        </p:txBody>
      </p:sp>
    </p:spTree>
    <p:extLst>
      <p:ext uri="{BB962C8B-B14F-4D97-AF65-F5344CB8AC3E}">
        <p14:creationId xmlns:p14="http://schemas.microsoft.com/office/powerpoint/2010/main" val="1377434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D10DF8E-0E87-470B-94D8-36472727B397}"/>
              </a:ext>
            </a:extLst>
          </p:cNvPr>
          <p:cNvGrpSpPr/>
          <p:nvPr/>
        </p:nvGrpSpPr>
        <p:grpSpPr>
          <a:xfrm>
            <a:off x="606425" y="730250"/>
            <a:ext cx="9585325" cy="5118238"/>
            <a:chOff x="606425" y="730250"/>
            <a:chExt cx="9585325" cy="5118238"/>
          </a:xfrm>
        </p:grpSpPr>
        <p:sp>
          <p:nvSpPr>
            <p:cNvPr id="1025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 anchor="t"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sz="2100" b="1">
                  <a:latin typeface="Arial Bold"/>
                  <a:ea typeface="ＭＳ Ｐゴシック"/>
                  <a:cs typeface="Arial Bold"/>
                </a:rPr>
                <a:t>Adults and children estimated to be living with HIV </a:t>
              </a:r>
              <a:r>
                <a:rPr lang="en-US" altLang="en-US" sz="2200" b="1">
                  <a:solidFill>
                    <a:srgbClr val="00A99A"/>
                  </a:solidFill>
                  <a:latin typeface="Arial"/>
                  <a:ea typeface="ＭＳ Ｐゴシック"/>
                  <a:sym typeface="Webdings" pitchFamily="18" charset="2"/>
                </a:rPr>
                <a:t></a:t>
              </a:r>
              <a:r>
                <a:rPr lang="en-US" altLang="en-US" sz="2100" b="1">
                  <a:latin typeface="Arial Bold"/>
                  <a:ea typeface="ＭＳ Ｐゴシック"/>
                  <a:cs typeface="Arial Bold"/>
                </a:rPr>
                <a:t> </a:t>
              </a:r>
              <a:r>
                <a:rPr kumimoji="0" lang="en-US" altLang="en-US" sz="2000" b="1" i="0" u="none" strike="noStrike" kern="1200" cap="none" spc="0" normalizeH="0" baseline="0" noProof="0">
                  <a:ln>
                    <a:noFill/>
                  </a:ln>
                  <a:uLnTx/>
                  <a:uFillTx/>
                  <a:latin typeface="Arial Bold"/>
                  <a:ea typeface="ＭＳ Ｐゴシック"/>
                  <a:cs typeface="Arial Bold"/>
                </a:rPr>
                <a:t>2023</a:t>
              </a:r>
              <a:r>
                <a:rPr lang="en-US" altLang="en-US" sz="2100" b="1">
                  <a:latin typeface="Arial Bold"/>
                  <a:ea typeface="ＭＳ Ｐゴシック"/>
                  <a:cs typeface="Arial Bold"/>
                </a:rPr>
                <a:t> </a:t>
              </a:r>
              <a:endParaRPr lang="en-US" altLang="en-US" sz="2100" b="1">
                <a:latin typeface="Arial Bold" charset="0"/>
                <a:cs typeface="Arial Bold"/>
              </a:endParaRP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F5FB83C7-44FF-41C1-A9F4-B57F0CB3C7FE}"/>
                </a:ext>
              </a:extLst>
            </p:cNvPr>
            <p:cNvGrpSpPr/>
            <p:nvPr/>
          </p:nvGrpSpPr>
          <p:grpSpPr>
            <a:xfrm>
              <a:off x="1246894" y="1440000"/>
              <a:ext cx="8029861" cy="4408488"/>
              <a:chOff x="1246894" y="1504950"/>
              <a:chExt cx="8029861" cy="4408488"/>
            </a:xfrm>
          </p:grpSpPr>
          <p:pic>
            <p:nvPicPr>
              <p:cNvPr id="3" name="Picture 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0243" name="Rectangle 2"/>
              <p:cNvSpPr>
                <a:spLocks noChangeArrowheads="1"/>
              </p:cNvSpPr>
              <p:nvPr/>
            </p:nvSpPr>
            <p:spPr bwMode="auto">
              <a:xfrm>
                <a:off x="1555750" y="5516563"/>
                <a:ext cx="7418388" cy="396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defTabSz="4572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4572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4572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4572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4572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2000" b="1"/>
                  <a:t>Total: 39.9 million</a:t>
                </a:r>
                <a:r>
                  <a:rPr lang="en-US" altLang="en-US" sz="2000"/>
                  <a:t> </a:t>
                </a:r>
                <a:r>
                  <a:rPr lang="en-US" altLang="en-US">
                    <a:solidFill>
                      <a:srgbClr val="4D4D4D"/>
                    </a:solidFill>
                  </a:rPr>
                  <a:t>[36.1 million–44.6 million]</a:t>
                </a:r>
                <a:endParaRPr lang="en-US" altLang="en-US" sz="2000">
                  <a:solidFill>
                    <a:srgbClr val="7F7F7F"/>
                  </a:solidFill>
                </a:endParaRPr>
              </a:p>
            </p:txBody>
          </p:sp>
          <p:sp>
            <p:nvSpPr>
              <p:cNvPr id="10244" name="Rectangle 27"/>
              <p:cNvSpPr>
                <a:spLocks noChangeArrowheads="1"/>
              </p:cNvSpPr>
              <p:nvPr/>
            </p:nvSpPr>
            <p:spPr bwMode="auto">
              <a:xfrm>
                <a:off x="4251325" y="3082945"/>
                <a:ext cx="2278063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en-US" altLang="en-US" sz="1200" b="1"/>
                  <a:t>Middle East and North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210 000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[170 000–280 000]</a:t>
                </a:r>
              </a:p>
            </p:txBody>
          </p:sp>
          <p:sp>
            <p:nvSpPr>
              <p:cNvPr id="10245" name="Rectangle 28"/>
              <p:cNvSpPr>
                <a:spLocks noChangeArrowheads="1"/>
              </p:cNvSpPr>
              <p:nvPr/>
            </p:nvSpPr>
            <p:spPr bwMode="auto">
              <a:xfrm>
                <a:off x="3831730" y="3587001"/>
                <a:ext cx="1947862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en-US" altLang="en-US" sz="1200" b="1"/>
                  <a:t>Western and central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5.1 million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[4.5 million–5.9 million]</a:t>
                </a:r>
              </a:p>
            </p:txBody>
          </p:sp>
          <p:sp>
            <p:nvSpPr>
              <p:cNvPr id="10246" name="Rectangle 29"/>
              <p:cNvSpPr>
                <a:spLocks noChangeArrowheads="1"/>
              </p:cNvSpPr>
              <p:nvPr/>
            </p:nvSpPr>
            <p:spPr bwMode="auto">
              <a:xfrm>
                <a:off x="5800346" y="1991781"/>
                <a:ext cx="1739900" cy="569387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en-US" altLang="en-US" sz="1200" b="1"/>
                  <a:t>Eastern Europe </a:t>
                </a:r>
                <a:br>
                  <a:rPr lang="en-US" altLang="en-US" sz="1200" b="1"/>
                </a:br>
                <a:r>
                  <a:rPr lang="en-US" altLang="en-US" sz="1200" b="1"/>
                  <a:t>and 1entral Asia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2.1 million 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[1.9 million–2.3 million]</a:t>
                </a:r>
              </a:p>
            </p:txBody>
          </p:sp>
          <p:sp>
            <p:nvSpPr>
              <p:cNvPr id="10247" name="Rectangle 30"/>
              <p:cNvSpPr>
                <a:spLocks noChangeArrowheads="1"/>
              </p:cNvSpPr>
              <p:nvPr/>
            </p:nvSpPr>
            <p:spPr bwMode="auto">
              <a:xfrm>
                <a:off x="6765546" y="3844394"/>
                <a:ext cx="2197100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en-US" altLang="en-US" sz="1200" b="1"/>
                  <a:t>Asia and the Pacific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6.7 million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[6.0 million–7.5 million]</a:t>
                </a:r>
              </a:p>
            </p:txBody>
          </p:sp>
          <p:sp>
            <p:nvSpPr>
              <p:cNvPr id="10248" name="Rectangle 32"/>
              <p:cNvSpPr>
                <a:spLocks noChangeArrowheads="1"/>
              </p:cNvSpPr>
              <p:nvPr/>
            </p:nvSpPr>
            <p:spPr bwMode="auto">
              <a:xfrm>
                <a:off x="1327150" y="2276475"/>
                <a:ext cx="369887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en-US" altLang="en-US" sz="1200" b="1"/>
                  <a:t>North America and western and central Europe</a:t>
                </a:r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2.3 million </a:t>
                </a:r>
              </a:p>
              <a:p>
                <a:pPr algn="ctr" eaLnBrk="1" hangingPunct="1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[2.0 million–2.7 million]</a:t>
                </a:r>
              </a:p>
            </p:txBody>
          </p:sp>
          <p:sp>
            <p:nvSpPr>
              <p:cNvPr id="10249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Latin America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2.3 million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[2.0 million–2.5 million]</a:t>
                </a:r>
              </a:p>
            </p:txBody>
          </p:sp>
          <p:sp>
            <p:nvSpPr>
              <p:cNvPr id="10250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en-US" altLang="en-US" sz="1200" b="1"/>
                  <a:t>Eastern and southern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20.8 million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[19.2 million–23.0 million]</a:t>
                </a:r>
              </a:p>
            </p:txBody>
          </p:sp>
          <p:sp>
            <p:nvSpPr>
              <p:cNvPr id="12" name="Rectangle 33"/>
              <p:cNvSpPr>
                <a:spLocks noChangeArrowheads="1"/>
              </p:cNvSpPr>
              <p:nvPr/>
            </p:nvSpPr>
            <p:spPr bwMode="auto">
              <a:xfrm>
                <a:off x="2119164" y="3140968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Caribbean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/>
                  <a:t>340 000</a:t>
                </a:r>
                <a:endParaRPr lang="en-US" altLang="en-US" sz="1400" b="1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[280 000–390 000]</a:t>
                </a:r>
              </a:p>
            </p:txBody>
          </p:sp>
        </p:grp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D8B98607-0A29-4BF6-994C-E7C7A43B7331}"/>
              </a:ext>
            </a:extLst>
          </p:cNvPr>
          <p:cNvGrpSpPr/>
          <p:nvPr/>
        </p:nvGrpSpPr>
        <p:grpSpPr>
          <a:xfrm>
            <a:off x="606425" y="730250"/>
            <a:ext cx="9585325" cy="5134113"/>
            <a:chOff x="606425" y="730250"/>
            <a:chExt cx="9585325" cy="5134113"/>
          </a:xfrm>
        </p:grpSpPr>
        <p:sp>
          <p:nvSpPr>
            <p:cNvPr id="12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 anchor="t"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en-US" altLang="en-US" sz="2100" b="1" spc="-30">
                  <a:latin typeface="Arial Bold"/>
                  <a:ea typeface="ＭＳ Ｐゴシック"/>
                  <a:cs typeface="Arial Bold"/>
                </a:rPr>
                <a:t>Estimated number of adults and children newly infected with HIV </a:t>
              </a:r>
              <a:r>
                <a:rPr lang="en-US" altLang="en-US" sz="2200" b="1">
                  <a:solidFill>
                    <a:srgbClr val="00A99A"/>
                  </a:solidFill>
                  <a:latin typeface="Arial"/>
                  <a:ea typeface="ＭＳ Ｐゴシック"/>
                  <a:sym typeface="Webdings" pitchFamily="18" charset="2"/>
                </a:rPr>
                <a:t></a:t>
              </a:r>
              <a:r>
                <a:rPr lang="en-US" altLang="en-US" sz="2100" b="1" spc="-30">
                  <a:latin typeface="Arial Bold"/>
                  <a:ea typeface="ＭＳ Ｐゴシック"/>
                  <a:cs typeface="Arial Bold"/>
                </a:rPr>
                <a:t> 2023 </a:t>
              </a:r>
              <a:endParaRPr lang="en-US" altLang="en-US" sz="2100" b="1" spc="-30">
                <a:latin typeface="Arial Bold" charset="0"/>
                <a:cs typeface="Arial Bold"/>
              </a:endParaRP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10670FBB-07B0-45B1-9501-79D4E93D40D2}"/>
                </a:ext>
              </a:extLst>
            </p:cNvPr>
            <p:cNvGrpSpPr/>
            <p:nvPr/>
          </p:nvGrpSpPr>
          <p:grpSpPr>
            <a:xfrm>
              <a:off x="1246894" y="1440000"/>
              <a:ext cx="8029861" cy="4424363"/>
              <a:chOff x="1246894" y="1504950"/>
              <a:chExt cx="8029861" cy="4424363"/>
            </a:xfrm>
          </p:grpSpPr>
          <p:pic>
            <p:nvPicPr>
              <p:cNvPr id="16" name="Picture 1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1267" name="Rectangle 38"/>
              <p:cNvSpPr>
                <a:spLocks noChangeArrowheads="1"/>
              </p:cNvSpPr>
              <p:nvPr/>
            </p:nvSpPr>
            <p:spPr bwMode="auto">
              <a:xfrm>
                <a:off x="1555750" y="5529263"/>
                <a:ext cx="7418388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4184" tIns="47092" rIns="94184" bIns="47092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/>
                <a:r>
                  <a:rPr lang="en-US" altLang="en-US" sz="2000" b="1"/>
                  <a:t>Total: 1.3 million </a:t>
                </a:r>
                <a:r>
                  <a:rPr lang="en-US" altLang="en-US">
                    <a:solidFill>
                      <a:srgbClr val="4D4D4D"/>
                    </a:solidFill>
                  </a:rPr>
                  <a:t>[1.0 million–1.7 million]</a:t>
                </a:r>
              </a:p>
            </p:txBody>
          </p:sp>
          <p:sp>
            <p:nvSpPr>
              <p:cNvPr id="11268" name="Rectangle 27"/>
              <p:cNvSpPr>
                <a:spLocks noChangeArrowheads="1"/>
              </p:cNvSpPr>
              <p:nvPr/>
            </p:nvSpPr>
            <p:spPr bwMode="auto">
              <a:xfrm>
                <a:off x="4251325" y="3083360"/>
                <a:ext cx="2278063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Middle East and North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23 000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[16 000–35 000]</a:t>
                </a:r>
              </a:p>
            </p:txBody>
          </p:sp>
          <p:sp>
            <p:nvSpPr>
              <p:cNvPr id="11269" name="Rectangle 28"/>
              <p:cNvSpPr>
                <a:spLocks noChangeArrowheads="1"/>
              </p:cNvSpPr>
              <p:nvPr/>
            </p:nvSpPr>
            <p:spPr bwMode="auto">
              <a:xfrm>
                <a:off x="3828088" y="3587416"/>
                <a:ext cx="1947862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Western and central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/>
                  <a:t>190 000</a:t>
                </a:r>
                <a:endParaRPr lang="en-US" altLang="en-US" sz="1400" b="1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[130 000–280 000]</a:t>
                </a:r>
              </a:p>
            </p:txBody>
          </p:sp>
          <p:sp>
            <p:nvSpPr>
              <p:cNvPr id="11270" name="Rectangle 29"/>
              <p:cNvSpPr>
                <a:spLocks noChangeArrowheads="1"/>
              </p:cNvSpPr>
              <p:nvPr/>
            </p:nvSpPr>
            <p:spPr bwMode="auto">
              <a:xfrm>
                <a:off x="5800346" y="1997050"/>
                <a:ext cx="1739900" cy="569387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Eastern Europe </a:t>
                </a:r>
                <a:br>
                  <a:rPr lang="en-US" altLang="en-US" sz="1200" b="1"/>
                </a:br>
                <a:r>
                  <a:rPr lang="en-US" altLang="en-US" sz="1200" b="1"/>
                  <a:t>and central Asia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140 000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[120 000–160 000]</a:t>
                </a:r>
              </a:p>
            </p:txBody>
          </p:sp>
          <p:sp>
            <p:nvSpPr>
              <p:cNvPr id="11271" name="Rectangle 30"/>
              <p:cNvSpPr>
                <a:spLocks noChangeArrowheads="1"/>
              </p:cNvSpPr>
              <p:nvPr/>
            </p:nvSpPr>
            <p:spPr bwMode="auto">
              <a:xfrm>
                <a:off x="6765546" y="3842463"/>
                <a:ext cx="2197100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Asia and the Pacific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300 000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[220 000–370 000]</a:t>
                </a:r>
              </a:p>
            </p:txBody>
          </p:sp>
          <p:sp>
            <p:nvSpPr>
              <p:cNvPr id="11272" name="Rectangle 32"/>
              <p:cNvSpPr>
                <a:spLocks noChangeArrowheads="1"/>
              </p:cNvSpPr>
              <p:nvPr/>
            </p:nvSpPr>
            <p:spPr bwMode="auto">
              <a:xfrm>
                <a:off x="1327150" y="2276475"/>
                <a:ext cx="369887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North America and western and central Europe</a:t>
                </a:r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56 000</a:t>
                </a:r>
              </a:p>
              <a:p>
                <a:pPr algn="ctr" eaLnBrk="1" hangingPunct="1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[45 000–67 000]</a:t>
                </a:r>
              </a:p>
            </p:txBody>
          </p:sp>
          <p:sp>
            <p:nvSpPr>
              <p:cNvPr id="11274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Eastern and southern Africa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/>
                  <a:t>450 000</a:t>
                </a:r>
                <a:endParaRPr lang="en-US" altLang="en-US" sz="1400" b="1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[360 000–580 000]</a:t>
                </a:r>
              </a:p>
            </p:txBody>
          </p:sp>
          <p:sp>
            <p:nvSpPr>
              <p:cNvPr id="13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Latin America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/>
                  <a:t>120 000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[97 000–150 000]</a:t>
                </a:r>
              </a:p>
            </p:txBody>
          </p:sp>
          <p:sp>
            <p:nvSpPr>
              <p:cNvPr id="14" name="Rectangle 33"/>
              <p:cNvSpPr>
                <a:spLocks noChangeArrowheads="1"/>
              </p:cNvSpPr>
              <p:nvPr/>
            </p:nvSpPr>
            <p:spPr bwMode="auto">
              <a:xfrm>
                <a:off x="2119164" y="3140968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/>
                  <a:t>Caribbean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/>
                  <a:t>15 000</a:t>
                </a:r>
                <a:endParaRPr lang="en-US" altLang="en-US" sz="1400" b="1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>
                    <a:solidFill>
                      <a:srgbClr val="5F5F5F"/>
                    </a:solidFill>
                    <a:latin typeface="Arial Narrow" pitchFamily="34" charset="0"/>
                  </a:rPr>
                  <a:t>[99000–21 000]</a:t>
                </a: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UNAIDS Ocean">
      <a:dk1>
        <a:sysClr val="windowText" lastClr="000000"/>
      </a:dk1>
      <a:lt1>
        <a:sysClr val="window" lastClr="FFFFFF"/>
      </a:lt1>
      <a:dk2>
        <a:srgbClr val="70C8BE"/>
      </a:dk2>
      <a:lt2>
        <a:srgbClr val="D8D5CF"/>
      </a:lt2>
      <a:accent1>
        <a:srgbClr val="70C8BE"/>
      </a:accent1>
      <a:accent2>
        <a:srgbClr val="E31837"/>
      </a:accent2>
      <a:accent3>
        <a:srgbClr val="00A99A"/>
      </a:accent3>
      <a:accent4>
        <a:srgbClr val="78BCC1"/>
      </a:accent4>
      <a:accent5>
        <a:srgbClr val="63CDF6"/>
      </a:accent5>
      <a:accent6>
        <a:srgbClr val="CDC884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UNAIDS Ocean">
      <a:dk1>
        <a:sysClr val="windowText" lastClr="000000"/>
      </a:dk1>
      <a:lt1>
        <a:sysClr val="window" lastClr="FFFFFF"/>
      </a:lt1>
      <a:dk2>
        <a:srgbClr val="70C8BE"/>
      </a:dk2>
      <a:lt2>
        <a:srgbClr val="D8D5CF"/>
      </a:lt2>
      <a:accent1>
        <a:srgbClr val="70C8BE"/>
      </a:accent1>
      <a:accent2>
        <a:srgbClr val="E31837"/>
      </a:accent2>
      <a:accent3>
        <a:srgbClr val="00A99A"/>
      </a:accent3>
      <a:accent4>
        <a:srgbClr val="78BCC1"/>
      </a:accent4>
      <a:accent5>
        <a:srgbClr val="63CDF6"/>
      </a:accent5>
      <a:accent6>
        <a:srgbClr val="CDC884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Office 2013 - 2022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10.xml><?xml version="1.0" encoding="utf-8"?>
<EsriMapsInfo xmlns="ESRI.ArcGIS.Mapping.OfficeIntegration.PowerPointInfo">
  <Version>Version1</Version>
  <RequiresSignIn>False</RequiresSignIn>
</EsriMapsInfo>
</file>

<file path=customXml/item11.xml><?xml version="1.0" encoding="utf-8"?>
<EsriMapsInfo xmlns="ESRI.ArcGIS.Mapping.OfficeIntegration.PowerPointInfo">
  <Version>Version1</Version>
  <RequiresSignIn>False</RequiresSignIn>
</EsriMapsInfo>
</file>

<file path=customXml/item1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13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EsriMapsInfo xmlns="ESRI.ArcGIS.Mapping.OfficeIntegration.PowerPointInfo">
  <Version>Version1</Version>
  <RequiresSignIn>False</RequiresSignIn>
</EsriMapsInfo>
</file>

<file path=customXml/item3.xml><?xml version="1.0" encoding="utf-8"?>
<EsriMapsInfo xmlns="ESRI.ArcGIS.Mapping.OfficeIntegration.PowerPointInfo">
  <Version>Version1</Version>
  <RequiresSignIn>False</RequiresSignIn>
</EsriMapsInfo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034ea42-cc56-4b5c-b72b-8ca3661c6ee8" xsi:nil="true"/>
    <lcf76f155ced4ddcb4097134ff3c332f xmlns="a7197181-efc1-42f5-b058-02cc8b9e7a28">
      <Terms xmlns="http://schemas.microsoft.com/office/infopath/2007/PartnerControls"/>
    </lcf76f155ced4ddcb4097134ff3c332f>
    <SharedWithUsers xmlns="6034ea42-cc56-4b5c-b72b-8ca3661c6ee8">
      <UserInfo>
        <DisplayName>MAHY, Mary</DisplayName>
        <AccountId>20</AccountId>
        <AccountType/>
      </UserInfo>
      <UserInfo>
        <DisplayName>DAHER, Juliana</DisplayName>
        <AccountId>63</AccountId>
        <AccountType/>
      </UserInfo>
      <UserInfo>
        <DisplayName>LEVCHENKO, Roman</DisplayName>
        <AccountId>1536</AccountId>
        <AccountType/>
      </UserInfo>
      <UserInfo>
        <DisplayName>BARTON-KNOTT, Sophie</DisplayName>
        <AccountId>1929</AccountId>
        <AccountType/>
      </UserInfo>
      <UserInfo>
        <DisplayName>KORENROMP, Eline Louise</DisplayName>
        <AccountId>7579</AccountId>
        <AccountType/>
      </UserInfo>
      <UserInfo>
        <DisplayName>DELUCA, Sophia</DisplayName>
        <AccountId>9286</AccountId>
        <AccountType/>
      </UserInfo>
    </SharedWithUsers>
  </documentManagement>
</p:properties>
</file>

<file path=customXml/item5.xml><?xml version="1.0" encoding="utf-8"?>
<EsriMapsInfo xmlns="ESRI.ArcGIS.Mapping.OfficeIntegration.PowerPointInfo">
  <Version>Version1</Version>
  <RequiresSignIn>False</RequiresSignIn>
</EsriMapsInfo>
</file>

<file path=customXml/item6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EE13CC5E778A49AC92FD5E9EA9DE44" ma:contentTypeVersion="18" ma:contentTypeDescription="Create a new document." ma:contentTypeScope="" ma:versionID="29ce5b17fe14c9db4c7ec02b82f7297c">
  <xsd:schema xmlns:xsd="http://www.w3.org/2001/XMLSchema" xmlns:xs="http://www.w3.org/2001/XMLSchema" xmlns:p="http://schemas.microsoft.com/office/2006/metadata/properties" xmlns:ns2="a7197181-efc1-42f5-b058-02cc8b9e7a28" xmlns:ns3="6034ea42-cc56-4b5c-b72b-8ca3661c6ee8" targetNamespace="http://schemas.microsoft.com/office/2006/metadata/properties" ma:root="true" ma:fieldsID="02be0516652c0c396978feaab9d24958" ns2:_="" ns3:_="">
    <xsd:import namespace="a7197181-efc1-42f5-b058-02cc8b9e7a28"/>
    <xsd:import namespace="6034ea42-cc56-4b5c-b72b-8ca3661c6e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197181-efc1-42f5-b058-02cc8b9e7a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008808e-a4ff-498b-8b44-8869f1dca9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34ea42-cc56-4b5c-b72b-8ca3661c6ee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3519132-67b7-4f9c-9ca9-5104ae27bcb0}" ma:internalName="TaxCatchAll" ma:showField="CatchAllData" ma:web="6034ea42-cc56-4b5c-b72b-8ca3661c6e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7.xml><?xml version="1.0" encoding="utf-8"?>
<EsriMapsInfo xmlns="ESRI.ArcGIS.Mapping.OfficeIntegration.PowerPointInfo">
  <Version>Version1</Version>
  <RequiresSignIn>False</RequiresSignIn>
</EsriMapsInfo>
</file>

<file path=customXml/item8.xml><?xml version="1.0" encoding="utf-8"?>
<EsriMapsInfo xmlns="ESRI.ArcGIS.Mapping.OfficeIntegration.PowerPointInfo">
  <Version>Version1</Version>
  <RequiresSignIn>False</RequiresSignIn>
</EsriMapsInfo>
</file>

<file path=customXml/item9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27D04CAE-4E38-48CA-BC1E-C431E2367D1F}">
  <ds:schemaRefs>
    <ds:schemaRef ds:uri="ESRI.ArcGIS.Mapping.OfficeIntegration.PowerPointInfo"/>
  </ds:schemaRefs>
</ds:datastoreItem>
</file>

<file path=customXml/itemProps10.xml><?xml version="1.0" encoding="utf-8"?>
<ds:datastoreItem xmlns:ds="http://schemas.openxmlformats.org/officeDocument/2006/customXml" ds:itemID="{34672B0B-60DC-467C-91F0-BBC4CE3C9372}">
  <ds:schemaRefs>
    <ds:schemaRef ds:uri="ESRI.ArcGIS.Mapping.OfficeIntegration.PowerPointInfo"/>
  </ds:schemaRefs>
</ds:datastoreItem>
</file>

<file path=customXml/itemProps11.xml><?xml version="1.0" encoding="utf-8"?>
<ds:datastoreItem xmlns:ds="http://schemas.openxmlformats.org/officeDocument/2006/customXml" ds:itemID="{1D090D37-7665-4BEC-9FD2-19990F45C63B}">
  <ds:schemaRefs>
    <ds:schemaRef ds:uri="ESRI.ArcGIS.Mapping.OfficeIntegration.PowerPointInfo"/>
  </ds:schemaRefs>
</ds:datastoreItem>
</file>

<file path=customXml/itemProps12.xml><?xml version="1.0" encoding="utf-8"?>
<ds:datastoreItem xmlns:ds="http://schemas.openxmlformats.org/officeDocument/2006/customXml" ds:itemID="{ED937FCB-EBD4-4FB3-8E55-F6520624F9A7}">
  <ds:schemaRefs>
    <ds:schemaRef ds:uri="http://schemas.microsoft.com/sharepoint/v3/contenttype/forms"/>
  </ds:schemaRefs>
</ds:datastoreItem>
</file>

<file path=customXml/itemProps13.xml><?xml version="1.0" encoding="utf-8"?>
<ds:datastoreItem xmlns:ds="http://schemas.openxmlformats.org/officeDocument/2006/customXml" ds:itemID="{7BDF9F09-1C67-411C-8390-69F45FDE68EC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01008649-C3F8-48E6-BE84-4178C35C743D}">
  <ds:schemaRefs>
    <ds:schemaRef ds:uri="ESRI.ArcGIS.Mapping.OfficeIntegration.PowerPointInfo"/>
  </ds:schemaRefs>
</ds:datastoreItem>
</file>

<file path=customXml/itemProps3.xml><?xml version="1.0" encoding="utf-8"?>
<ds:datastoreItem xmlns:ds="http://schemas.openxmlformats.org/officeDocument/2006/customXml" ds:itemID="{56C3AE64-3A65-496C-9A01-CDCAEF02489E}">
  <ds:schemaRefs>
    <ds:schemaRef ds:uri="ESRI.ArcGIS.Mapping.OfficeIntegration.PowerPointInfo"/>
  </ds:schemaRefs>
</ds:datastoreItem>
</file>

<file path=customXml/itemProps4.xml><?xml version="1.0" encoding="utf-8"?>
<ds:datastoreItem xmlns:ds="http://schemas.openxmlformats.org/officeDocument/2006/customXml" ds:itemID="{7A1F6696-EC23-49D6-8E8F-CDC09AE4631F}">
  <ds:schemaRefs>
    <ds:schemaRef ds:uri="288ef829-98c5-46d1-83dc-c2ef7c814da2"/>
    <ds:schemaRef ds:uri="2ddeef39-65d3-4660-94f2-f063f949c57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6034ea42-cc56-4b5c-b72b-8ca3661c6ee8"/>
    <ds:schemaRef ds:uri="a7197181-efc1-42f5-b058-02cc8b9e7a28"/>
  </ds:schemaRefs>
</ds:datastoreItem>
</file>

<file path=customXml/itemProps5.xml><?xml version="1.0" encoding="utf-8"?>
<ds:datastoreItem xmlns:ds="http://schemas.openxmlformats.org/officeDocument/2006/customXml" ds:itemID="{8E1AAE0A-8786-4129-8F63-6364D84FA54E}">
  <ds:schemaRefs>
    <ds:schemaRef ds:uri="ESRI.ArcGIS.Mapping.OfficeIntegration.PowerPointInfo"/>
  </ds:schemaRefs>
</ds:datastoreItem>
</file>

<file path=customXml/itemProps6.xml><?xml version="1.0" encoding="utf-8"?>
<ds:datastoreItem xmlns:ds="http://schemas.openxmlformats.org/officeDocument/2006/customXml" ds:itemID="{73C188D0-CAFB-492C-AF47-8E927005DE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197181-efc1-42f5-b058-02cc8b9e7a28"/>
    <ds:schemaRef ds:uri="6034ea42-cc56-4b5c-b72b-8ca3661c6e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7.xml><?xml version="1.0" encoding="utf-8"?>
<ds:datastoreItem xmlns:ds="http://schemas.openxmlformats.org/officeDocument/2006/customXml" ds:itemID="{93E74733-972D-4CD3-8F5C-248DF96D864F}">
  <ds:schemaRefs>
    <ds:schemaRef ds:uri="ESRI.ArcGIS.Mapping.OfficeIntegration.PowerPointInfo"/>
  </ds:schemaRefs>
</ds:datastoreItem>
</file>

<file path=customXml/itemProps8.xml><?xml version="1.0" encoding="utf-8"?>
<ds:datastoreItem xmlns:ds="http://schemas.openxmlformats.org/officeDocument/2006/customXml" ds:itemID="{6A796567-3D7E-4144-BCE2-D36437566A83}">
  <ds:schemaRefs>
    <ds:schemaRef ds:uri="ESRI.ArcGIS.Mapping.OfficeIntegration.PowerPointInfo"/>
  </ds:schemaRefs>
</ds:datastoreItem>
</file>

<file path=customXml/itemProps9.xml><?xml version="1.0" encoding="utf-8"?>
<ds:datastoreItem xmlns:ds="http://schemas.openxmlformats.org/officeDocument/2006/customXml" ds:itemID="{4CEE770C-6D29-4D6B-BA98-18455F742BA5}">
  <ds:schemaRefs>
    <ds:schemaRef ds:uri="ESRI.ArcGIS.Mapping.OfficeIntegration.PowerPointInfo"/>
  </ds:schemaRefs>
</ds:datastoreItem>
</file>

<file path=docMetadata/LabelInfo.xml><?xml version="1.0" encoding="utf-8"?>
<clbl:labelList xmlns:clbl="http://schemas.microsoft.com/office/2020/mipLabelMetadata">
  <clbl:label id="{c2e1cf9b-e1b6-44eb-8021-428c292d3eb5}" enabled="0" method="" siteId="{c2e1cf9b-e1b6-44eb-8021-428c292d3eb5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1177</Words>
  <Application>Microsoft Office PowerPoint</Application>
  <PresentationFormat>35mm Slides</PresentationFormat>
  <Paragraphs>252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Arial Bold</vt:lpstr>
      <vt:lpstr>Arial Narrow</vt:lpstr>
      <vt:lpstr>Calibri</vt:lpstr>
      <vt:lpstr>Default Design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UNAIDS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Fadriquela, Efren</dc:creator>
  <cp:lastModifiedBy>MORA ROMA, Pere</cp:lastModifiedBy>
  <cp:revision>4</cp:revision>
  <cp:lastPrinted>2019-07-11T08:57:54Z</cp:lastPrinted>
  <dcterms:created xsi:type="dcterms:W3CDTF">2011-11-02T09:59:30Z</dcterms:created>
  <dcterms:modified xsi:type="dcterms:W3CDTF">2024-07-19T13:42:31Z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0x0101006893E641F549574BB805BD9C73365D4F</vt:lpwstr>
  </property>
  <property fmtid="{D5CDD505-2E9C-101B-9397-08002B2CF9AE}" pid="3" name="MediaServiceImageTags">
    <vt:lpwstr/>
  </property>
</Properties>
</file>